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handoutMasterIdLst>
    <p:handoutMasterId r:id="rId35"/>
  </p:handout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4" r:id="rId15"/>
    <p:sldId id="275" r:id="rId16"/>
    <p:sldId id="276" r:id="rId17"/>
    <p:sldId id="277" r:id="rId18"/>
    <p:sldId id="273" r:id="rId19"/>
    <p:sldId id="278" r:id="rId20"/>
    <p:sldId id="279" r:id="rId21"/>
    <p:sldId id="280" r:id="rId22"/>
    <p:sldId id="281" r:id="rId23"/>
    <p:sldId id="282" r:id="rId24"/>
    <p:sldId id="283" r:id="rId25"/>
    <p:sldId id="285" r:id="rId26"/>
    <p:sldId id="286" r:id="rId27"/>
    <p:sldId id="287" r:id="rId28"/>
    <p:sldId id="288" r:id="rId29"/>
    <p:sldId id="290" r:id="rId30"/>
    <p:sldId id="291" r:id="rId31"/>
    <p:sldId id="292" r:id="rId32"/>
    <p:sldId id="295" r:id="rId3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53"/>
  </p:normalViewPr>
  <p:slideViewPr>
    <p:cSldViewPr>
      <p:cViewPr varScale="1">
        <p:scale>
          <a:sx n="106" d="100"/>
          <a:sy n="106" d="100"/>
        </p:scale>
        <p:origin x="180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2018/10/2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‹N°›</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2018/10/2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‹N°›</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圆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标题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a:t>单击此处编辑母版副标题样式</a:t>
            </a:r>
            <a:endParaRPr kumimoji="0" lang="en-US"/>
          </a:p>
        </p:txBody>
      </p:sp>
      <p:sp>
        <p:nvSpPr>
          <p:cNvPr id="28" name="日期占位符 27"/>
          <p:cNvSpPr>
            <a:spLocks noGrp="1"/>
          </p:cNvSpPr>
          <p:nvPr>
            <p:ph type="dt" sz="half" idx="10"/>
          </p:nvPr>
        </p:nvSpPr>
        <p:spPr/>
        <p:txBody>
          <a:bodyPr/>
          <a:lstStyle/>
          <a:p>
            <a:fld id="{7AF4DA51-1310-4049-A3CD-28B803D8B6C5}" type="datetimeFigureOut">
              <a:rPr lang="zh-CN" altLang="en-US" smtClean="0"/>
              <a:pPr/>
              <a:t>2018/10/2</a:t>
            </a:fld>
            <a:endParaRPr lang="zh-CN" altLang="en-US"/>
          </a:p>
        </p:txBody>
      </p:sp>
      <p:sp>
        <p:nvSpPr>
          <p:cNvPr id="17" name="页脚占位符 16"/>
          <p:cNvSpPr>
            <a:spLocks noGrp="1"/>
          </p:cNvSpPr>
          <p:nvPr>
            <p:ph type="ftr" sz="quarter" idx="11"/>
          </p:nvPr>
        </p:nvSpPr>
        <p:spPr/>
        <p:txBody>
          <a:bodyPr/>
          <a:lstStyle/>
          <a:p>
            <a:endParaRPr lang="zh-CN" altLang="en-US"/>
          </a:p>
        </p:txBody>
      </p:sp>
      <p:sp>
        <p:nvSpPr>
          <p:cNvPr id="29" name="灯片编号占位符 28"/>
          <p:cNvSpPr>
            <a:spLocks noGrp="1"/>
          </p:cNvSpPr>
          <p:nvPr>
            <p:ph type="sldNum" sz="quarter" idx="12"/>
          </p:nvPr>
        </p:nvSpPr>
        <p:spPr/>
        <p:txBody>
          <a:bodyPr lIns="0" tIns="0" rIns="0" bIns="0">
            <a:noAutofit/>
          </a:bodyPr>
          <a:lstStyle>
            <a:lvl1pPr>
              <a:defRPr sz="1400">
                <a:solidFill>
                  <a:srgbClr val="FFFFFF"/>
                </a:solidFill>
              </a:defRPr>
            </a:lvl1pPr>
          </a:lstStyle>
          <a:p>
            <a:fld id="{5ABF2E57-72EB-4CC1-9DCC-A6B6F7701752}" type="slidenum">
              <a:rPr lang="zh-CN" altLang="en-US" smtClean="0"/>
              <a:pPr/>
              <a:t>‹N°›</a:t>
            </a:fld>
            <a:endParaRPr lang="zh-CN"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CN" altLang="en-US"/>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7AF4DA51-1310-4049-A3CD-28B803D8B6C5}" type="datetimeFigureOut">
              <a:rPr lang="zh-CN" altLang="en-US" smtClean="0"/>
              <a:pPr/>
              <a:t>2018/10/2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BF2E57-72EB-4CC1-9DCC-A6B6F7701752}" type="slidenum">
              <a:rPr lang="zh-CN" altLang="en-US" smtClean="0"/>
              <a:pPr/>
              <a:t>‹N°›</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1"/>
            <a:ext cx="2011680" cy="5851525"/>
          </a:xfrm>
        </p:spPr>
        <p:txBody>
          <a:bodyPr vert="eaVert"/>
          <a:lstStyle/>
          <a:p>
            <a:r>
              <a:rPr kumimoji="0" lang="zh-CN" altLang="en-US"/>
              <a:t>单击此处编辑母版标题样式</a:t>
            </a:r>
            <a:endParaRPr kumimoji="0" lang="en-US"/>
          </a:p>
        </p:txBody>
      </p:sp>
      <p:sp>
        <p:nvSpPr>
          <p:cNvPr id="3" name="竖排文字占位符 2"/>
          <p:cNvSpPr>
            <a:spLocks noGrp="1"/>
          </p:cNvSpPr>
          <p:nvPr>
            <p:ph type="body" orient="vert" idx="1"/>
          </p:nvPr>
        </p:nvSpPr>
        <p:spPr>
          <a:xfrm>
            <a:off x="914400" y="274640"/>
            <a:ext cx="5562600" cy="5851525"/>
          </a:xfr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fld id="{7AF4DA51-1310-4049-A3CD-28B803D8B6C5}" type="datetimeFigureOut">
              <a:rPr lang="zh-CN" altLang="en-US" smtClean="0"/>
              <a:pPr/>
              <a:t>2018/10/2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BF2E57-72EB-4CC1-9DCC-A6B6F7701752}" type="slidenum">
              <a:rPr lang="zh-CN" altLang="en-US" smtClean="0"/>
              <a:pPr/>
              <a:t>‹N°›</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4" name="日期占位符 3"/>
          <p:cNvSpPr>
            <a:spLocks noGrp="1"/>
          </p:cNvSpPr>
          <p:nvPr>
            <p:ph type="dt" sz="half" idx="10"/>
          </p:nvPr>
        </p:nvSpPr>
        <p:spPr/>
        <p:txBody>
          <a:bodyPr/>
          <a:lstStyle/>
          <a:p>
            <a:fld id="{7AF4DA51-1310-4049-A3CD-28B803D8B6C5}" type="datetimeFigureOut">
              <a:rPr lang="zh-CN" altLang="en-US" smtClean="0"/>
              <a:pPr/>
              <a:t>2018/10/2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BF2E57-72EB-4CC1-9DCC-A6B6F7701752}" type="slidenum">
              <a:rPr lang="zh-CN" altLang="en-US" smtClean="0"/>
              <a:pPr/>
              <a:t>‹N°›</a:t>
            </a:fld>
            <a:endParaRPr lang="zh-CN" altLang="en-US"/>
          </a:p>
        </p:txBody>
      </p:sp>
      <p:sp>
        <p:nvSpPr>
          <p:cNvPr id="8" name="内容占位符 7"/>
          <p:cNvSpPr>
            <a:spLocks noGrp="1"/>
          </p:cNvSpPr>
          <p:nvPr>
            <p:ph sz="quarter" idx="1"/>
          </p:nvPr>
        </p:nvSpPr>
        <p:spPr>
          <a:xfrm>
            <a:off x="914400" y="1447800"/>
            <a:ext cx="7772400" cy="4572000"/>
          </a:xfrm>
        </p:spPr>
        <p:txBody>
          <a:bodyPr vert="horz"/>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圆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a:t>单击此处编辑母版文本样式</a:t>
            </a:r>
          </a:p>
        </p:txBody>
      </p:sp>
      <p:sp>
        <p:nvSpPr>
          <p:cNvPr id="4" name="日期占位符 3"/>
          <p:cNvSpPr>
            <a:spLocks noGrp="1"/>
          </p:cNvSpPr>
          <p:nvPr>
            <p:ph type="dt" sz="half" idx="10"/>
          </p:nvPr>
        </p:nvSpPr>
        <p:spPr/>
        <p:txBody>
          <a:bodyPr/>
          <a:lstStyle/>
          <a:p>
            <a:fld id="{7AF4DA51-1310-4049-A3CD-28B803D8B6C5}" type="datetimeFigureOut">
              <a:rPr lang="zh-CN" altLang="en-US" smtClean="0"/>
              <a:pPr/>
              <a:t>2018/10/2</a:t>
            </a:fld>
            <a:endParaRPr lang="zh-CN" altLang="en-US"/>
          </a:p>
        </p:txBody>
      </p:sp>
      <p:sp>
        <p:nvSpPr>
          <p:cNvPr id="5" name="页脚占位符 4"/>
          <p:cNvSpPr>
            <a:spLocks noGrp="1"/>
          </p:cNvSpPr>
          <p:nvPr>
            <p:ph type="ftr" sz="quarter" idx="11"/>
          </p:nvPr>
        </p:nvSpPr>
        <p:spPr>
          <a:xfrm>
            <a:off x="800100" y="6172200"/>
            <a:ext cx="4000500" cy="457200"/>
          </a:xfrm>
        </p:spPr>
        <p:txBody>
          <a:bodyPr/>
          <a:lstStyle/>
          <a:p>
            <a:endParaRPr lang="zh-CN"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146304" y="6208776"/>
            <a:ext cx="457200" cy="457200"/>
          </a:xfrm>
        </p:spPr>
        <p:txBody>
          <a:bodyPr/>
          <a:lstStyle/>
          <a:p>
            <a:fld id="{5ABF2E57-72EB-4CC1-9DCC-A6B6F7701752}" type="slidenum">
              <a:rPr lang="zh-CN" altLang="en-US" smtClean="0"/>
              <a:pPr/>
              <a:t>‹N°›</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5" name="日期占位符 4"/>
          <p:cNvSpPr>
            <a:spLocks noGrp="1"/>
          </p:cNvSpPr>
          <p:nvPr>
            <p:ph type="dt" sz="half" idx="10"/>
          </p:nvPr>
        </p:nvSpPr>
        <p:spPr/>
        <p:txBody>
          <a:bodyPr/>
          <a:lstStyle/>
          <a:p>
            <a:fld id="{7AF4DA51-1310-4049-A3CD-28B803D8B6C5}" type="datetimeFigureOut">
              <a:rPr lang="zh-CN" altLang="en-US" smtClean="0"/>
              <a:pPr/>
              <a:t>2018/10/2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BF2E57-72EB-4CC1-9DCC-A6B6F7701752}" type="slidenum">
              <a:rPr lang="zh-CN" altLang="en-US" smtClean="0"/>
              <a:pPr/>
              <a:t>‹N°›</a:t>
            </a:fld>
            <a:endParaRPr lang="zh-CN" altLang="en-US"/>
          </a:p>
        </p:txBody>
      </p:sp>
      <p:sp>
        <p:nvSpPr>
          <p:cNvPr id="9" name="内容占位符 8"/>
          <p:cNvSpPr>
            <a:spLocks noGrp="1"/>
          </p:cNvSpPr>
          <p:nvPr>
            <p:ph sz="quarter" idx="1"/>
          </p:nvPr>
        </p:nvSpPr>
        <p:spPr>
          <a:xfrm>
            <a:off x="914400" y="1447800"/>
            <a:ext cx="3749040" cy="4572000"/>
          </a:xfrm>
        </p:spPr>
        <p:txBody>
          <a:bodyPr vert="horz"/>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1" name="内容占位符 10"/>
          <p:cNvSpPr>
            <a:spLocks noGrp="1"/>
          </p:cNvSpPr>
          <p:nvPr>
            <p:ph sz="quarter" idx="2"/>
          </p:nvPr>
        </p:nvSpPr>
        <p:spPr>
          <a:xfrm>
            <a:off x="4933950" y="1447800"/>
            <a:ext cx="3749040" cy="4572000"/>
          </a:xfrm>
        </p:spPr>
        <p:txBody>
          <a:bodyPr vert="horz"/>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4400" y="273050"/>
            <a:ext cx="7772400" cy="1143000"/>
          </a:xfrm>
        </p:spPr>
        <p:txBody>
          <a:bodyPr anchor="b" anchorCtr="0"/>
          <a:lstStyle>
            <a:lvl1pPr>
              <a:defRPr/>
            </a:lvl1p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p>
        </p:txBody>
      </p:sp>
      <p:sp>
        <p:nvSpPr>
          <p:cNvPr id="4" name="文本占位符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p>
        </p:txBody>
      </p:sp>
      <p:sp>
        <p:nvSpPr>
          <p:cNvPr id="7" name="日期占位符 6"/>
          <p:cNvSpPr>
            <a:spLocks noGrp="1"/>
          </p:cNvSpPr>
          <p:nvPr>
            <p:ph type="dt" sz="half" idx="10"/>
          </p:nvPr>
        </p:nvSpPr>
        <p:spPr/>
        <p:txBody>
          <a:bodyPr/>
          <a:lstStyle/>
          <a:p>
            <a:fld id="{7AF4DA51-1310-4049-A3CD-28B803D8B6C5}" type="datetimeFigureOut">
              <a:rPr lang="zh-CN" altLang="en-US" smtClean="0"/>
              <a:pPr/>
              <a:t>2018/10/2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ABF2E57-72EB-4CC1-9DCC-A6B6F7701752}" type="slidenum">
              <a:rPr lang="zh-CN" altLang="en-US" smtClean="0"/>
              <a:pPr/>
              <a:t>‹N°›</a:t>
            </a:fld>
            <a:endParaRPr lang="zh-CN" altLang="en-US"/>
          </a:p>
        </p:txBody>
      </p:sp>
      <p:sp>
        <p:nvSpPr>
          <p:cNvPr id="11" name="内容占位符 10"/>
          <p:cNvSpPr>
            <a:spLocks noGrp="1"/>
          </p:cNvSpPr>
          <p:nvPr>
            <p:ph sz="half" idx="2"/>
          </p:nvPr>
        </p:nvSpPr>
        <p:spPr>
          <a:xfrm>
            <a:off x="914400" y="2247900"/>
            <a:ext cx="3733800" cy="3886200"/>
          </a:xfrm>
        </p:spPr>
        <p:txBody>
          <a:bodyPr vert="horz"/>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3" name="内容占位符 12"/>
          <p:cNvSpPr>
            <a:spLocks noGrp="1"/>
          </p:cNvSpPr>
          <p:nvPr>
            <p:ph sz="half" idx="4"/>
          </p:nvPr>
        </p:nvSpPr>
        <p:spPr>
          <a:xfrm>
            <a:off x="4953000" y="2247900"/>
            <a:ext cx="3733800" cy="3886200"/>
          </a:xfrm>
        </p:spPr>
        <p:txBody>
          <a:bodyPr vert="horz"/>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日期占位符 2"/>
          <p:cNvSpPr>
            <a:spLocks noGrp="1"/>
          </p:cNvSpPr>
          <p:nvPr>
            <p:ph type="dt" sz="half" idx="10"/>
          </p:nvPr>
        </p:nvSpPr>
        <p:spPr/>
        <p:txBody>
          <a:bodyPr/>
          <a:lstStyle/>
          <a:p>
            <a:fld id="{7AF4DA51-1310-4049-A3CD-28B803D8B6C5}" type="datetimeFigureOut">
              <a:rPr lang="zh-CN" altLang="en-US" smtClean="0"/>
              <a:pPr/>
              <a:t>2018/10/2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BF2E57-72EB-4CC1-9DCC-A6B6F7701752}" type="slidenum">
              <a:rPr lang="zh-CN" altLang="en-US" smtClean="0"/>
              <a:pPr/>
              <a:t>‹N°›</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AF4DA51-1310-4049-A3CD-28B803D8B6C5}" type="datetimeFigureOut">
              <a:rPr lang="zh-CN" altLang="en-US" smtClean="0"/>
              <a:pPr/>
              <a:t>2018/10/2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ABF2E57-72EB-4CC1-9DCC-A6B6F7701752}" type="slidenum">
              <a:rPr lang="zh-CN" altLang="en-US" smtClean="0"/>
              <a:pPr/>
              <a:t>‹N°›</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圆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914400" y="273050"/>
            <a:ext cx="7772400" cy="1143000"/>
          </a:xfrm>
        </p:spPr>
        <p:txBody>
          <a:bodyPr anchor="b" anchorCtr="0"/>
          <a:lstStyle>
            <a:lvl1pPr algn="l">
              <a:buNone/>
              <a:defRPr sz="4000" b="0"/>
            </a:lvl1pPr>
          </a:lstStyle>
          <a:p>
            <a:r>
              <a:rPr kumimoji="0" lang="zh-CN" altLang="en-US"/>
              <a:t>单击此处编辑母版标题样式</a:t>
            </a:r>
            <a:endParaRPr kumimoji="0" lang="en-US"/>
          </a:p>
        </p:txBody>
      </p:sp>
      <p:sp>
        <p:nvSpPr>
          <p:cNvPr id="3" name="文本占位符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a:t>单击此处编辑母版文本样式</a:t>
            </a:r>
          </a:p>
        </p:txBody>
      </p:sp>
      <p:sp>
        <p:nvSpPr>
          <p:cNvPr id="5" name="日期占位符 4"/>
          <p:cNvSpPr>
            <a:spLocks noGrp="1"/>
          </p:cNvSpPr>
          <p:nvPr>
            <p:ph type="dt" sz="half" idx="10"/>
          </p:nvPr>
        </p:nvSpPr>
        <p:spPr/>
        <p:txBody>
          <a:bodyPr/>
          <a:lstStyle/>
          <a:p>
            <a:fld id="{7AF4DA51-1310-4049-A3CD-28B803D8B6C5}" type="datetimeFigureOut">
              <a:rPr lang="zh-CN" altLang="en-US" smtClean="0"/>
              <a:pPr/>
              <a:t>2018/10/2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BF2E57-72EB-4CC1-9DCC-A6B6F7701752}" type="slidenum">
              <a:rPr lang="zh-CN" altLang="en-US" smtClean="0"/>
              <a:pPr/>
              <a:t>‹N°›</a:t>
            </a:fld>
            <a:endParaRPr lang="zh-CN" altLang="en-US"/>
          </a:p>
        </p:txBody>
      </p:sp>
      <p:sp>
        <p:nvSpPr>
          <p:cNvPr id="11" name="内容占位符 10"/>
          <p:cNvSpPr>
            <a:spLocks noGrp="1"/>
          </p:cNvSpPr>
          <p:nvPr>
            <p:ph sz="quarter" idx="1"/>
          </p:nvPr>
        </p:nvSpPr>
        <p:spPr>
          <a:xfrm>
            <a:off x="2971800" y="1600200"/>
            <a:ext cx="5715000" cy="4495800"/>
          </a:xfrm>
        </p:spPr>
        <p:txBody>
          <a:bodyPr vert="horz"/>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CN" altLang="en-US"/>
              <a:t>单击此处编辑母版标题样式</a:t>
            </a:r>
            <a:endParaRPr kumimoji="0" lang="en-US"/>
          </a:p>
        </p:txBody>
      </p:sp>
      <p:sp>
        <p:nvSpPr>
          <p:cNvPr id="4" name="文本占位符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CN" altLang="en-US"/>
              <a:t>单击此处编辑母版文本样式</a:t>
            </a:r>
          </a:p>
        </p:txBody>
      </p:sp>
      <p:sp>
        <p:nvSpPr>
          <p:cNvPr id="5" name="日期占位符 4"/>
          <p:cNvSpPr>
            <a:spLocks noGrp="1"/>
          </p:cNvSpPr>
          <p:nvPr>
            <p:ph type="dt" sz="half" idx="10"/>
          </p:nvPr>
        </p:nvSpPr>
        <p:spPr/>
        <p:txBody>
          <a:bodyPr/>
          <a:lstStyle/>
          <a:p>
            <a:fld id="{7AF4DA51-1310-4049-A3CD-28B803D8B6C5}" type="datetimeFigureOut">
              <a:rPr lang="zh-CN" altLang="en-US" smtClean="0"/>
              <a:pPr/>
              <a:t>2018/10/2</a:t>
            </a:fld>
            <a:endParaRPr lang="zh-CN" altLang="en-US"/>
          </a:p>
        </p:txBody>
      </p:sp>
      <p:sp>
        <p:nvSpPr>
          <p:cNvPr id="6" name="页脚占位符 5"/>
          <p:cNvSpPr>
            <a:spLocks noGrp="1"/>
          </p:cNvSpPr>
          <p:nvPr>
            <p:ph type="ftr" sz="quarter" idx="11"/>
          </p:nvPr>
        </p:nvSpPr>
        <p:spPr>
          <a:xfrm>
            <a:off x="914400" y="6172200"/>
            <a:ext cx="3886200" cy="457200"/>
          </a:xfrm>
        </p:spPr>
        <p:txBody>
          <a:bodyPr/>
          <a:lstStyle/>
          <a:p>
            <a:endParaRPr lang="zh-CN" altLang="en-US"/>
          </a:p>
        </p:txBody>
      </p:sp>
      <p:sp>
        <p:nvSpPr>
          <p:cNvPr id="7" name="灯片编号占位符 6"/>
          <p:cNvSpPr>
            <a:spLocks noGrp="1"/>
          </p:cNvSpPr>
          <p:nvPr>
            <p:ph type="sldNum" sz="quarter" idx="12"/>
          </p:nvPr>
        </p:nvSpPr>
        <p:spPr>
          <a:xfrm>
            <a:off x="146304" y="6208776"/>
            <a:ext cx="457200" cy="457200"/>
          </a:xfrm>
        </p:spPr>
        <p:txBody>
          <a:bodyPr/>
          <a:lstStyle/>
          <a:p>
            <a:fld id="{5ABF2E57-72EB-4CC1-9DCC-A6B6F7701752}" type="slidenum">
              <a:rPr lang="zh-CN" altLang="en-US" smtClean="0"/>
              <a:pPr/>
              <a:t>‹N°›</a:t>
            </a:fld>
            <a:endParaRPr lang="zh-CN"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图片占位符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CN" altLang="en-US"/>
              <a:t>单击图标添加图片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圆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标题占位符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CN" altLang="en-US"/>
              <a:t>单击此处编辑母版标题样式</a:t>
            </a:r>
            <a:endParaRPr kumimoji="0" lang="en-US"/>
          </a:p>
        </p:txBody>
      </p:sp>
      <p:sp>
        <p:nvSpPr>
          <p:cNvPr id="13" name="文本占位符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CN" altLang="en-US"/>
              <a:t>单击此处编辑母版文本样式</a:t>
            </a:r>
          </a:p>
          <a:p>
            <a:pPr lvl="1" eaLnBrk="1" latinLnBrk="0" hangingPunct="1"/>
            <a:r>
              <a:rPr kumimoji="0" lang="zh-CN" altLang="en-US"/>
              <a:t>第二级</a:t>
            </a:r>
          </a:p>
          <a:p>
            <a:pPr lvl="2" eaLnBrk="1" latinLnBrk="0" hangingPunct="1"/>
            <a:r>
              <a:rPr kumimoji="0" lang="zh-CN" altLang="en-US"/>
              <a:t>第三级</a:t>
            </a:r>
          </a:p>
          <a:p>
            <a:pPr lvl="3" eaLnBrk="1" latinLnBrk="0" hangingPunct="1"/>
            <a:r>
              <a:rPr kumimoji="0" lang="zh-CN" altLang="en-US"/>
              <a:t>第四级</a:t>
            </a:r>
          </a:p>
          <a:p>
            <a:pPr lvl="4" eaLnBrk="1" latinLnBrk="0" hangingPunct="1"/>
            <a:r>
              <a:rPr kumimoji="0" lang="zh-CN" altLang="en-US"/>
              <a:t>第五级</a:t>
            </a:r>
            <a:endParaRPr kumimoji="0" lang="en-US"/>
          </a:p>
        </p:txBody>
      </p:sp>
      <p:sp>
        <p:nvSpPr>
          <p:cNvPr id="14" name="日期占位符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AF4DA51-1310-4049-A3CD-28B803D8B6C5}" type="datetimeFigureOut">
              <a:rPr lang="zh-CN" altLang="en-US" smtClean="0"/>
              <a:pPr/>
              <a:t>2018/10/2</a:t>
            </a:fld>
            <a:endParaRPr lang="zh-CN" altLang="en-US"/>
          </a:p>
        </p:txBody>
      </p:sp>
      <p:sp>
        <p:nvSpPr>
          <p:cNvPr id="3" name="页脚占位符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CN" altLang="en-US"/>
          </a:p>
        </p:txBody>
      </p:sp>
      <p:sp>
        <p:nvSpPr>
          <p:cNvPr id="23" name="灯片编号占位符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ABF2E57-72EB-4CC1-9DCC-A6B6F7701752}" type="slidenum">
              <a:rPr lang="zh-CN" altLang="en-US" smtClean="0"/>
              <a:pPr/>
              <a:t>‹N°›</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panose="05020102010507070707"/>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panose="05020102010507070707"/>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panose="05020102010507070707"/>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panose="05020102010507070707"/>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295400" y="3465830"/>
            <a:ext cx="6400800" cy="1763395"/>
          </a:xfrm>
        </p:spPr>
        <p:txBody>
          <a:bodyPr>
            <a:normAutofit fontScale="92500" lnSpcReduction="20000"/>
          </a:bodyPr>
          <a:lstStyle/>
          <a:p>
            <a:r>
              <a:rPr lang="en-US" altLang="en-US" sz="3200" dirty="0">
                <a:solidFill>
                  <a:srgbClr val="0070C0"/>
                </a:solidFill>
                <a:effectLst>
                  <a:outerShdw blurRad="38100" dist="19050" dir="2700000" algn="tl" rotWithShape="0">
                    <a:schemeClr val="dk1">
                      <a:alpha val="40000"/>
                    </a:schemeClr>
                  </a:outerShdw>
                </a:effectLst>
                <a:ea typeface="幼圆" panose="02010509060101010101" pitchFamily="49" charset="-122"/>
              </a:rPr>
              <a:t>Zhang Mingsuo</a:t>
            </a:r>
            <a:endParaRPr lang="en-US" altLang="en-US" sz="2800" dirty="0">
              <a:solidFill>
                <a:srgbClr val="0070C0"/>
              </a:solidFill>
              <a:effectLst>
                <a:outerShdw blurRad="38100" dist="19050" dir="2700000" algn="tl" rotWithShape="0">
                  <a:schemeClr val="dk1">
                    <a:alpha val="40000"/>
                  </a:schemeClr>
                </a:outerShdw>
              </a:effectLst>
              <a:ea typeface="幼圆" panose="02010509060101010101" pitchFamily="49" charset="-122"/>
            </a:endParaRPr>
          </a:p>
          <a:p>
            <a:r>
              <a:rPr lang="en-US" altLang="en-US" sz="3000" dirty="0">
                <a:solidFill>
                  <a:srgbClr val="0070C0"/>
                </a:solidFill>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rPr>
              <a:t>Professor</a:t>
            </a:r>
            <a:r>
              <a:rPr lang="zh-CN" altLang="en-US" sz="3000" dirty="0">
                <a:solidFill>
                  <a:srgbClr val="0070C0"/>
                </a:solidFill>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rPr>
              <a:t>，</a:t>
            </a:r>
            <a:r>
              <a:rPr lang="en-US" altLang="zh-CN" sz="3000" dirty="0">
                <a:solidFill>
                  <a:srgbClr val="0070C0"/>
                </a:solidFill>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rPr>
              <a:t>Doctoral Supervisor</a:t>
            </a:r>
            <a:endParaRPr lang="zh-CN" altLang="en-US" sz="3000" dirty="0">
              <a:solidFill>
                <a:srgbClr val="0070C0"/>
              </a:solidFill>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endParaRPr>
          </a:p>
          <a:p>
            <a:r>
              <a:rPr lang="en-US" altLang="en-US" sz="3000" dirty="0">
                <a:solidFill>
                  <a:srgbClr val="0070C0"/>
                </a:solidFill>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rPr>
              <a:t>School of Public Administration，</a:t>
            </a:r>
          </a:p>
          <a:p>
            <a:r>
              <a:rPr lang="en-US" altLang="en-US" sz="3000" dirty="0">
                <a:solidFill>
                  <a:srgbClr val="0070C0"/>
                </a:solidFill>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rPr>
              <a:t>Zhengzhou University</a:t>
            </a:r>
          </a:p>
          <a:p>
            <a:endParaRPr lang="zh-CN" altLang="en-US" dirty="0"/>
          </a:p>
        </p:txBody>
      </p:sp>
      <p:sp>
        <p:nvSpPr>
          <p:cNvPr id="2" name="标题 1"/>
          <p:cNvSpPr>
            <a:spLocks noGrp="1"/>
          </p:cNvSpPr>
          <p:nvPr>
            <p:ph type="ctrTitle"/>
          </p:nvPr>
        </p:nvSpPr>
        <p:spPr/>
        <p:txBody>
          <a:bodyPr>
            <a:normAutofit/>
          </a:bodyPr>
          <a:lstStyle/>
          <a:p>
            <a:r>
              <a:rPr lang="en-US" altLang="zh-CN" sz="3200" b="1" dirty="0">
                <a:solidFill>
                  <a:srgbClr val="FFFF00"/>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rPr>
              <a:t>Situation A</a:t>
            </a:r>
            <a:r>
              <a:rPr lang="zh-CN" altLang="en-US" sz="3200" b="1" dirty="0">
                <a:solidFill>
                  <a:srgbClr val="FFFF00"/>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rPr>
              <a:t>nalysis of Chinese </a:t>
            </a:r>
            <a:r>
              <a:rPr altLang="zh-CN" sz="3200" b="1" dirty="0">
                <a:solidFill>
                  <a:srgbClr val="FFFF00"/>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rPr>
              <a:t>E</a:t>
            </a:r>
            <a:r>
              <a:rPr lang="zh-CN" altLang="en-US" sz="3200" b="1" dirty="0">
                <a:solidFill>
                  <a:srgbClr val="FFFF00"/>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rPr>
              <a:t>lderly </a:t>
            </a:r>
            <a:r>
              <a:rPr altLang="zh-CN" sz="3200" b="1" dirty="0">
                <a:solidFill>
                  <a:srgbClr val="FFFF00"/>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rPr>
              <a:t>Service</a:t>
            </a:r>
            <a:r>
              <a:rPr lang="zh-CN" altLang="en-US" sz="3200" b="1" dirty="0">
                <a:solidFill>
                  <a:srgbClr val="FFFF00"/>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rPr>
              <a:t> </a:t>
            </a:r>
            <a:r>
              <a:rPr altLang="zh-CN" sz="3200" b="1" dirty="0">
                <a:solidFill>
                  <a:srgbClr val="FFFF00"/>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rPr>
              <a:t>W</a:t>
            </a:r>
            <a:r>
              <a:rPr lang="zh-CN" altLang="en-US" sz="3200" b="1" dirty="0">
                <a:solidFill>
                  <a:srgbClr val="FFFF00"/>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rPr>
              <a:t>orkers and </a:t>
            </a:r>
            <a:r>
              <a:rPr altLang="zh-CN" sz="3200" b="1" dirty="0">
                <a:solidFill>
                  <a:srgbClr val="FFFF00"/>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rPr>
              <a:t>S</a:t>
            </a:r>
            <a:r>
              <a:rPr lang="zh-CN" altLang="en-US" sz="3200" b="1" dirty="0">
                <a:solidFill>
                  <a:srgbClr val="FFFF00"/>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rPr>
              <a:t>ocial </a:t>
            </a:r>
            <a:r>
              <a:rPr altLang="zh-CN" sz="3200" b="1" dirty="0">
                <a:solidFill>
                  <a:srgbClr val="FFFF00"/>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rPr>
              <a:t>W</a:t>
            </a:r>
            <a:r>
              <a:rPr lang="zh-CN" altLang="en-US" sz="3200" b="1" dirty="0">
                <a:solidFill>
                  <a:srgbClr val="FFFF00"/>
                </a:solidFill>
                <a:effectLst>
                  <a:outerShdw blurRad="38100" dist="25400" dir="5400000" algn="ctr" rotWithShape="0">
                    <a:srgbClr val="6E747A">
                      <a:alpha val="43000"/>
                    </a:srgbClr>
                  </a:outerShdw>
                </a:effectLst>
                <a:latin typeface="幼圆" panose="02010509060101010101" pitchFamily="49" charset="-122"/>
                <a:ea typeface="幼圆" panose="02010509060101010101" pitchFamily="49" charset="-122"/>
              </a:rPr>
              <a:t>orkers</a:t>
            </a:r>
            <a:endParaRPr lang="zh-CN" altLang="en-US" sz="3200" b="1"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16632"/>
            <a:ext cx="8291264" cy="864096"/>
          </a:xfrm>
        </p:spPr>
        <p:txBody>
          <a:bodyPr>
            <a:noAutofit/>
          </a:bodyPr>
          <a:lstStyle/>
          <a:p>
            <a:r>
              <a:rPr lang="zh-CN" altLang="zh-CN" sz="2800" b="1" dirty="0">
                <a:solidFill>
                  <a:schemeClr val="tx1"/>
                </a:solidFill>
                <a:latin typeface="Times New Roman" panose="02020603050405020304" pitchFamily="18" charset="0"/>
                <a:ea typeface="宋体" panose="02010600030101010101" pitchFamily="2" charset="-122"/>
              </a:rPr>
              <a:t>Ⅲ</a:t>
            </a:r>
            <a:r>
              <a:rPr lang="en-US" altLang="zh-CN" sz="2800" b="1" dirty="0">
                <a:solidFill>
                  <a:schemeClr val="tx1"/>
                </a:solidFill>
                <a:latin typeface="宋体" panose="02010600030101010101" pitchFamily="2" charset="-122"/>
                <a:ea typeface="宋体" panose="02010600030101010101" pitchFamily="2" charset="-122"/>
              </a:rPr>
              <a:t> </a:t>
            </a:r>
            <a:r>
              <a:rPr lang="zh-CN" altLang="zh-CN" sz="2800" b="1" dirty="0">
                <a:solidFill>
                  <a:schemeClr val="tx1"/>
                </a:solidFill>
                <a:latin typeface="Times New Roman" panose="02020603050405020304" pitchFamily="18" charset="0"/>
              </a:rPr>
              <a:t>the </a:t>
            </a:r>
            <a:r>
              <a:rPr lang="en-US" altLang="zh-CN" sz="2800" b="1" dirty="0">
                <a:solidFill>
                  <a:schemeClr val="tx1"/>
                </a:solidFill>
                <a:latin typeface="Times New Roman" panose="02020603050405020304" pitchFamily="18" charset="0"/>
              </a:rPr>
              <a:t>D</a:t>
            </a:r>
            <a:r>
              <a:rPr lang="zh-CN" altLang="zh-CN" sz="2800" b="1" dirty="0">
                <a:solidFill>
                  <a:schemeClr val="tx1"/>
                </a:solidFill>
                <a:latin typeface="Times New Roman" panose="02020603050405020304" pitchFamily="18" charset="0"/>
              </a:rPr>
              <a:t>irect </a:t>
            </a:r>
            <a:r>
              <a:rPr lang="en-US" altLang="zh-CN" sz="2800" b="1" dirty="0">
                <a:solidFill>
                  <a:schemeClr val="tx1"/>
                </a:solidFill>
                <a:latin typeface="Times New Roman" panose="02020603050405020304" pitchFamily="18" charset="0"/>
              </a:rPr>
              <a:t>C</a:t>
            </a:r>
            <a:r>
              <a:rPr lang="zh-CN" altLang="zh-CN" sz="2800" b="1" dirty="0">
                <a:solidFill>
                  <a:schemeClr val="tx1"/>
                </a:solidFill>
                <a:latin typeface="Times New Roman" panose="02020603050405020304" pitchFamily="18" charset="0"/>
              </a:rPr>
              <a:t>ause of the </a:t>
            </a:r>
            <a:r>
              <a:rPr lang="en-US" altLang="zh-CN" sz="2800" b="1" dirty="0">
                <a:solidFill>
                  <a:schemeClr val="tx1"/>
                </a:solidFill>
                <a:latin typeface="Times New Roman" panose="02020603050405020304" pitchFamily="18" charset="0"/>
              </a:rPr>
              <a:t>S</a:t>
            </a:r>
            <a:r>
              <a:rPr lang="zh-CN" altLang="zh-CN" sz="2800" b="1" dirty="0">
                <a:solidFill>
                  <a:schemeClr val="tx1"/>
                </a:solidFill>
                <a:latin typeface="Times New Roman" panose="02020603050405020304" pitchFamily="18" charset="0"/>
              </a:rPr>
              <a:t>hortage</a:t>
            </a:r>
            <a:r>
              <a:rPr lang="en-US" altLang="zh-CN" sz="2800" b="1" dirty="0">
                <a:solidFill>
                  <a:schemeClr val="tx1"/>
                </a:solidFill>
                <a:latin typeface="Times New Roman" panose="02020603050405020304" pitchFamily="18" charset="0"/>
              </a:rPr>
              <a:t> </a:t>
            </a:r>
            <a:r>
              <a:rPr lang="zh-CN" altLang="zh-CN" sz="2800" b="1" dirty="0">
                <a:solidFill>
                  <a:schemeClr val="tx1"/>
                </a:solidFill>
                <a:latin typeface="Times New Roman" panose="02020603050405020304" pitchFamily="18" charset="0"/>
              </a:rPr>
              <a:t> of </a:t>
            </a:r>
            <a:r>
              <a:rPr lang="en-US" altLang="zh-CN" sz="2800" b="1" dirty="0">
                <a:solidFill>
                  <a:schemeClr val="tx1"/>
                </a:solidFill>
                <a:latin typeface="Times New Roman" panose="02020603050405020304" pitchFamily="18" charset="0"/>
              </a:rPr>
              <a:t> E</a:t>
            </a:r>
            <a:r>
              <a:rPr lang="zh-CN" altLang="zh-CN" sz="2800" b="1" dirty="0">
                <a:solidFill>
                  <a:schemeClr val="tx1"/>
                </a:solidFill>
                <a:latin typeface="Times New Roman" panose="02020603050405020304" pitchFamily="18" charset="0"/>
              </a:rPr>
              <a:t>lderly </a:t>
            </a:r>
            <a:r>
              <a:rPr lang="en-US" altLang="zh-CN" sz="2800" b="1" dirty="0">
                <a:solidFill>
                  <a:schemeClr val="tx1"/>
                </a:solidFill>
                <a:latin typeface="Times New Roman" panose="02020603050405020304" pitchFamily="18" charset="0"/>
              </a:rPr>
              <a:t>S</a:t>
            </a:r>
            <a:r>
              <a:rPr lang="zh-CN" altLang="zh-CN" sz="2800" b="1" dirty="0">
                <a:solidFill>
                  <a:schemeClr val="tx1"/>
                </a:solidFill>
                <a:latin typeface="Times New Roman" panose="02020603050405020304" pitchFamily="18" charset="0"/>
              </a:rPr>
              <a:t>ervice </a:t>
            </a:r>
            <a:r>
              <a:rPr lang="en-US" altLang="zh-CN" sz="2800" b="1" dirty="0">
                <a:solidFill>
                  <a:schemeClr val="tx1"/>
                </a:solidFill>
                <a:latin typeface="Times New Roman" panose="02020603050405020304" pitchFamily="18" charset="0"/>
              </a:rPr>
              <a:t>P</a:t>
            </a:r>
            <a:r>
              <a:rPr lang="zh-CN" altLang="zh-CN" sz="2800" b="1" dirty="0">
                <a:solidFill>
                  <a:schemeClr val="tx1"/>
                </a:solidFill>
                <a:latin typeface="Times New Roman" panose="02020603050405020304" pitchFamily="18" charset="0"/>
              </a:rPr>
              <a:t>ersonne</a:t>
            </a:r>
            <a:r>
              <a:rPr lang="en-US" altLang="zh-CN" sz="2800" b="1" dirty="0">
                <a:solidFill>
                  <a:schemeClr val="tx1"/>
                </a:solidFill>
                <a:latin typeface="Times New Roman" panose="02020603050405020304" pitchFamily="18" charset="0"/>
              </a:rPr>
              <a:t>l</a:t>
            </a:r>
            <a:endParaRPr lang="zh-CN" altLang="en-US" sz="2800" b="1" dirty="0">
              <a:solidFill>
                <a:schemeClr val="tx1"/>
              </a:solidFill>
            </a:endParaRPr>
          </a:p>
        </p:txBody>
      </p:sp>
      <p:sp>
        <p:nvSpPr>
          <p:cNvPr id="3" name="内容占位符 2"/>
          <p:cNvSpPr>
            <a:spLocks noGrp="1"/>
          </p:cNvSpPr>
          <p:nvPr>
            <p:ph sz="quarter" idx="1"/>
          </p:nvPr>
        </p:nvSpPr>
        <p:spPr>
          <a:xfrm>
            <a:off x="467544" y="980728"/>
            <a:ext cx="8280920" cy="5616624"/>
          </a:xfrm>
        </p:spPr>
        <p:txBody>
          <a:bodyPr>
            <a:normAutofit fontScale="67500" lnSpcReduction="20000"/>
          </a:bodyPr>
          <a:lstStyle/>
          <a:p>
            <a:r>
              <a:rPr lang="en-US" altLang="zh-CN" sz="3200" dirty="0">
                <a:latin typeface="Times New Roman" panose="02020603050405020304" pitchFamily="18" charset="0"/>
              </a:rPr>
              <a:t>1.</a:t>
            </a:r>
            <a:r>
              <a:rPr lang="zh-CN" altLang="en-US" sz="3200" dirty="0">
                <a:latin typeface="Times New Roman" panose="02020603050405020304" pitchFamily="18" charset="0"/>
              </a:rPr>
              <a:t>Heavy </a:t>
            </a:r>
            <a:r>
              <a:rPr lang="en-US" altLang="zh-CN" sz="3200" dirty="0">
                <a:latin typeface="Times New Roman" panose="02020603050405020304" pitchFamily="18" charset="0"/>
              </a:rPr>
              <a:t>L</a:t>
            </a:r>
            <a:r>
              <a:rPr lang="zh-CN" altLang="en-US" sz="3200" dirty="0">
                <a:latin typeface="Times New Roman" panose="02020603050405020304" pitchFamily="18" charset="0"/>
              </a:rPr>
              <a:t>abor and </a:t>
            </a:r>
            <a:r>
              <a:rPr lang="en-US" altLang="zh-CN" sz="3200" dirty="0">
                <a:latin typeface="Times New Roman" panose="02020603050405020304" pitchFamily="18" charset="0"/>
              </a:rPr>
              <a:t>D</a:t>
            </a:r>
            <a:r>
              <a:rPr lang="zh-CN" altLang="en-US" sz="3200" dirty="0">
                <a:latin typeface="Times New Roman" panose="02020603050405020304" pitchFamily="18" charset="0"/>
              </a:rPr>
              <a:t>irty </a:t>
            </a:r>
            <a:r>
              <a:rPr lang="en-US" altLang="zh-CN" sz="3200" dirty="0">
                <a:latin typeface="Times New Roman" panose="02020603050405020304" pitchFamily="18" charset="0"/>
              </a:rPr>
              <a:t>W</a:t>
            </a:r>
            <a:r>
              <a:rPr lang="zh-CN" altLang="en-US" sz="3200" dirty="0">
                <a:latin typeface="Times New Roman" panose="02020603050405020304" pitchFamily="18" charset="0"/>
              </a:rPr>
              <a:t>ork</a:t>
            </a:r>
            <a:endParaRPr lang="en-US" altLang="zh-CN" sz="6400" dirty="0">
              <a:latin typeface="Times New Roman" panose="02020603050405020304" pitchFamily="18" charset="0"/>
            </a:endParaRPr>
          </a:p>
          <a:p>
            <a:pPr>
              <a:spcBef>
                <a:spcPct val="0"/>
              </a:spcBef>
              <a:buNone/>
            </a:pPr>
            <a:r>
              <a:rPr lang="zh-CN" altLang="en-US" sz="2400" dirty="0">
                <a:solidFill>
                  <a:srgbClr val="0070C0"/>
                </a:solidFill>
                <a:latin typeface="微软雅黑" panose="020B0503020204020204" pitchFamily="34" charset="-122"/>
                <a:ea typeface="微软雅黑" panose="020B0503020204020204" pitchFamily="34" charset="-122"/>
              </a:rPr>
              <a:t>   </a:t>
            </a:r>
            <a:endParaRPr lang="en-US" altLang="zh-CN" sz="3000" dirty="0">
              <a:solidFill>
                <a:srgbClr val="0070C0"/>
              </a:solidFill>
              <a:ea typeface="微软雅黑" panose="020B0503020204020204" pitchFamily="34" charset="-122"/>
            </a:endParaRPr>
          </a:p>
          <a:p>
            <a:pPr>
              <a:spcBef>
                <a:spcPct val="0"/>
              </a:spcBef>
              <a:buNone/>
            </a:pPr>
            <a:r>
              <a:rPr lang="en-US" altLang="zh-CN" sz="3300" dirty="0">
                <a:solidFill>
                  <a:srgbClr val="0070C0"/>
                </a:solidFill>
                <a:ea typeface="微软雅黑" panose="020B0503020204020204" pitchFamily="34" charset="-122"/>
                <a:cs typeface="Times New Roman" panose="02020603050405020304" pitchFamily="18" charset="0"/>
              </a:rPr>
              <a:t>    </a:t>
            </a:r>
            <a:r>
              <a:rPr lang="zh-CN" altLang="en-US" sz="3300" dirty="0">
                <a:solidFill>
                  <a:srgbClr val="0070C0"/>
                </a:solidFill>
                <a:ea typeface="+mj-ea"/>
                <a:cs typeface="Times New Roman" panose="02020603050405020304" pitchFamily="18" charset="0"/>
              </a:rPr>
              <a:t>Most of the residents in the elderly care institutions are incapacitated or mentally handicapped who cannot take care of themselves. The institutions need to provide almost all-</a:t>
            </a:r>
            <a:r>
              <a:rPr lang="en-US" altLang="zh-CN" sz="3300" dirty="0">
                <a:solidFill>
                  <a:srgbClr val="0070C0"/>
                </a:solidFill>
                <a:ea typeface="+mj-ea"/>
                <a:cs typeface="Times New Roman" panose="02020603050405020304" pitchFamily="18" charset="0"/>
              </a:rPr>
              <a:t>day</a:t>
            </a:r>
            <a:r>
              <a:rPr lang="zh-CN" altLang="en-US" sz="3300" dirty="0">
                <a:solidFill>
                  <a:srgbClr val="0070C0"/>
                </a:solidFill>
                <a:ea typeface="+mj-ea"/>
                <a:cs typeface="Times New Roman" panose="02020603050405020304" pitchFamily="18" charset="0"/>
              </a:rPr>
              <a:t> services. In addition, the number of elderly </a:t>
            </a:r>
            <a:r>
              <a:rPr lang="en-US" altLang="zh-CN" sz="3300" dirty="0">
                <a:solidFill>
                  <a:srgbClr val="0070C0"/>
                </a:solidFill>
                <a:ea typeface="+mj-ea"/>
                <a:cs typeface="Times New Roman" panose="02020603050405020304" pitchFamily="18" charset="0"/>
              </a:rPr>
              <a:t>care </a:t>
            </a:r>
            <a:r>
              <a:rPr lang="zh-CN" altLang="en-US" sz="3300" dirty="0">
                <a:solidFill>
                  <a:srgbClr val="0070C0"/>
                </a:solidFill>
                <a:ea typeface="+mj-ea"/>
                <a:cs typeface="Times New Roman" panose="02020603050405020304" pitchFamily="18" charset="0"/>
              </a:rPr>
              <a:t>service </a:t>
            </a:r>
            <a:r>
              <a:rPr lang="en-US" altLang="zh-CN" sz="3300" dirty="0">
                <a:solidFill>
                  <a:srgbClr val="0070C0"/>
                </a:solidFill>
                <a:ea typeface="+mj-ea"/>
                <a:cs typeface="Times New Roman" panose="02020603050405020304" pitchFamily="18" charset="0"/>
              </a:rPr>
              <a:t>staff</a:t>
            </a:r>
            <a:r>
              <a:rPr lang="zh-CN" altLang="en-US" sz="3300" dirty="0">
                <a:solidFill>
                  <a:srgbClr val="0070C0"/>
                </a:solidFill>
                <a:ea typeface="+mj-ea"/>
                <a:cs typeface="Times New Roman" panose="02020603050405020304" pitchFamily="18" charset="0"/>
              </a:rPr>
              <a:t> is small, so the labor intensity of institutional service personnel is relatively </a:t>
            </a:r>
            <a:r>
              <a:rPr lang="en-US" altLang="zh-CN" sz="3300" dirty="0">
                <a:solidFill>
                  <a:srgbClr val="0070C0"/>
                </a:solidFill>
                <a:ea typeface="+mj-ea"/>
                <a:cs typeface="Times New Roman" panose="02020603050405020304" pitchFamily="18" charset="0"/>
              </a:rPr>
              <a:t>great</a:t>
            </a:r>
            <a:r>
              <a:rPr lang="zh-CN" altLang="en-US" sz="3300" dirty="0">
                <a:solidFill>
                  <a:srgbClr val="0070C0"/>
                </a:solidFill>
                <a:ea typeface="+mj-ea"/>
                <a:cs typeface="Times New Roman" panose="02020603050405020304" pitchFamily="18" charset="0"/>
              </a:rPr>
              <a:t>, and it is difficult for them to rest during legal holidays. （</a:t>
            </a:r>
            <a:r>
              <a:rPr lang="en-US" altLang="zh-CN" sz="3300" dirty="0">
                <a:solidFill>
                  <a:srgbClr val="0070C0"/>
                </a:solidFill>
                <a:ea typeface="+mj-ea"/>
                <a:cs typeface="Times New Roman" panose="02020603050405020304" pitchFamily="18" charset="0"/>
              </a:rPr>
              <a:t>1</a:t>
            </a:r>
            <a:r>
              <a:rPr lang="zh-CN" altLang="en-US" sz="3300" dirty="0">
                <a:solidFill>
                  <a:srgbClr val="0070C0"/>
                </a:solidFill>
                <a:ea typeface="+mj-ea"/>
                <a:cs typeface="Times New Roman" panose="02020603050405020304" pitchFamily="18" charset="0"/>
              </a:rPr>
              <a:t>）Most </a:t>
            </a:r>
            <a:r>
              <a:rPr lang="en-US" altLang="zh-CN" sz="3300" dirty="0">
                <a:solidFill>
                  <a:srgbClr val="0070C0"/>
                </a:solidFill>
                <a:ea typeface="+mj-ea"/>
                <a:cs typeface="Times New Roman" panose="02020603050405020304" pitchFamily="18" charset="0"/>
              </a:rPr>
              <a:t>elderly people in</a:t>
            </a:r>
            <a:r>
              <a:rPr lang="zh-CN" altLang="en-US" sz="3300" dirty="0">
                <a:solidFill>
                  <a:srgbClr val="0070C0"/>
                </a:solidFill>
                <a:ea typeface="+mj-ea"/>
                <a:cs typeface="Times New Roman" panose="02020603050405020304" pitchFamily="18" charset="0"/>
              </a:rPr>
              <a:t> the old-age institutions are disabled and mentally retarded who can‘t take care of themselves. They need </a:t>
            </a:r>
            <a:r>
              <a:rPr lang="en-US" altLang="zh-CN" sz="3300" dirty="0">
                <a:solidFill>
                  <a:srgbClr val="0070C0"/>
                </a:solidFill>
                <a:ea typeface="+mj-ea"/>
                <a:cs typeface="Times New Roman" panose="02020603050405020304" pitchFamily="18" charset="0"/>
              </a:rPr>
              <a:t>be</a:t>
            </a:r>
            <a:r>
              <a:rPr lang="zh-CN" altLang="en-US" sz="3300" dirty="0">
                <a:solidFill>
                  <a:srgbClr val="0070C0"/>
                </a:solidFill>
                <a:ea typeface="+mj-ea"/>
                <a:cs typeface="Times New Roman" panose="02020603050405020304" pitchFamily="18" charset="0"/>
              </a:rPr>
              <a:t> provide</a:t>
            </a:r>
            <a:r>
              <a:rPr lang="en-US" altLang="zh-CN" sz="3300" dirty="0">
                <a:solidFill>
                  <a:srgbClr val="0070C0"/>
                </a:solidFill>
                <a:ea typeface="+mj-ea"/>
                <a:cs typeface="Times New Roman" panose="02020603050405020304" pitchFamily="18" charset="0"/>
              </a:rPr>
              <a:t>d</a:t>
            </a:r>
            <a:r>
              <a:rPr lang="zh-CN" altLang="en-US" sz="3300" dirty="0">
                <a:solidFill>
                  <a:srgbClr val="0070C0"/>
                </a:solidFill>
                <a:ea typeface="+mj-ea"/>
                <a:cs typeface="Times New Roman" panose="02020603050405020304" pitchFamily="18" charset="0"/>
              </a:rPr>
              <a:t> all-weather services, but  staff </a:t>
            </a:r>
            <a:r>
              <a:rPr lang="en-US" altLang="zh-CN" sz="3300" dirty="0">
                <a:solidFill>
                  <a:srgbClr val="0070C0"/>
                </a:solidFill>
                <a:ea typeface="+mj-ea"/>
                <a:cs typeface="Times New Roman" panose="02020603050405020304" pitchFamily="18" charset="0"/>
              </a:rPr>
              <a:t>are very few</a:t>
            </a:r>
            <a:r>
              <a:rPr lang="zh-CN" altLang="en-US" sz="3300" dirty="0">
                <a:solidFill>
                  <a:srgbClr val="0070C0"/>
                </a:solidFill>
                <a:ea typeface="+mj-ea"/>
                <a:cs typeface="Times New Roman" panose="02020603050405020304" pitchFamily="18" charset="0"/>
              </a:rPr>
              <a:t>. Therefore, the labor intensity of service personnel is high, and statutory holidays are hard to be guaranteed. （</a:t>
            </a:r>
            <a:r>
              <a:rPr lang="en-US" altLang="zh-CN" sz="3300" dirty="0">
                <a:solidFill>
                  <a:srgbClr val="0070C0"/>
                </a:solidFill>
                <a:ea typeface="+mj-ea"/>
                <a:cs typeface="Times New Roman" panose="02020603050405020304" pitchFamily="18" charset="0"/>
              </a:rPr>
              <a:t>2</a:t>
            </a:r>
            <a:r>
              <a:rPr lang="zh-CN" altLang="en-US" sz="3300" dirty="0">
                <a:solidFill>
                  <a:srgbClr val="0070C0"/>
                </a:solidFill>
                <a:ea typeface="+mj-ea"/>
                <a:cs typeface="Times New Roman" panose="02020603050405020304" pitchFamily="18" charset="0"/>
              </a:rPr>
              <a:t>）The elderly </a:t>
            </a:r>
            <a:r>
              <a:rPr lang="en-US" altLang="zh-CN" sz="3300" dirty="0">
                <a:solidFill>
                  <a:srgbClr val="0070C0"/>
                </a:solidFill>
                <a:ea typeface="+mj-ea"/>
                <a:cs typeface="Times New Roman" panose="02020603050405020304" pitchFamily="18" charset="0"/>
              </a:rPr>
              <a:t>people</a:t>
            </a:r>
            <a:r>
              <a:rPr lang="zh-CN" altLang="en-US" sz="3300" dirty="0">
                <a:solidFill>
                  <a:srgbClr val="0070C0"/>
                </a:solidFill>
                <a:ea typeface="+mj-ea"/>
                <a:cs typeface="Times New Roman" panose="02020603050405020304" pitchFamily="18" charset="0"/>
              </a:rPr>
              <a:t> </a:t>
            </a:r>
            <a:r>
              <a:rPr lang="en-US" altLang="zh-CN" sz="3300" dirty="0">
                <a:solidFill>
                  <a:srgbClr val="0070C0"/>
                </a:solidFill>
                <a:ea typeface="+mj-ea"/>
                <a:cs typeface="Times New Roman" panose="02020603050405020304" pitchFamily="18" charset="0"/>
              </a:rPr>
              <a:t>who </a:t>
            </a:r>
            <a:r>
              <a:rPr lang="zh-CN" altLang="en-US" sz="3300" dirty="0">
                <a:solidFill>
                  <a:srgbClr val="0070C0"/>
                </a:solidFill>
                <a:ea typeface="+mj-ea"/>
                <a:cs typeface="Times New Roman" panose="02020603050405020304" pitchFamily="18" charset="0"/>
              </a:rPr>
              <a:t>can not take care of themselves </a:t>
            </a:r>
            <a:r>
              <a:rPr lang="en-US" altLang="zh-CN" sz="3300" dirty="0">
                <a:solidFill>
                  <a:srgbClr val="0070C0"/>
                </a:solidFill>
                <a:ea typeface="+mj-ea"/>
                <a:cs typeface="Times New Roman" panose="02020603050405020304" pitchFamily="18" charset="0"/>
              </a:rPr>
              <a:t>need help in their lives including  e</a:t>
            </a:r>
            <a:r>
              <a:rPr lang="zh-CN" altLang="en-US" sz="3300" dirty="0">
                <a:solidFill>
                  <a:srgbClr val="0070C0"/>
                </a:solidFill>
                <a:ea typeface="+mj-ea"/>
                <a:cs typeface="Times New Roman" panose="02020603050405020304" pitchFamily="18" charset="0"/>
              </a:rPr>
              <a:t>at</a:t>
            </a:r>
            <a:r>
              <a:rPr lang="en-US" altLang="zh-CN" sz="3300" dirty="0">
                <a:solidFill>
                  <a:srgbClr val="0070C0"/>
                </a:solidFill>
                <a:ea typeface="+mj-ea"/>
                <a:cs typeface="Times New Roman" panose="02020603050405020304" pitchFamily="18" charset="0"/>
              </a:rPr>
              <a:t>ing</a:t>
            </a:r>
            <a:r>
              <a:rPr lang="zh-CN" altLang="en-US" sz="3300" dirty="0">
                <a:solidFill>
                  <a:srgbClr val="0070C0"/>
                </a:solidFill>
                <a:ea typeface="+mj-ea"/>
                <a:cs typeface="Times New Roman" panose="02020603050405020304" pitchFamily="18" charset="0"/>
              </a:rPr>
              <a:t>, drink</a:t>
            </a:r>
            <a:r>
              <a:rPr lang="en-US" altLang="zh-CN" sz="3300" dirty="0">
                <a:solidFill>
                  <a:srgbClr val="0070C0"/>
                </a:solidFill>
                <a:ea typeface="+mj-ea"/>
                <a:cs typeface="Times New Roman" panose="02020603050405020304" pitchFamily="18" charset="0"/>
              </a:rPr>
              <a:t>ing</a:t>
            </a:r>
            <a:r>
              <a:rPr lang="zh-CN" altLang="en-US" sz="3300" dirty="0">
                <a:solidFill>
                  <a:srgbClr val="0070C0"/>
                </a:solidFill>
                <a:ea typeface="+mj-ea"/>
                <a:cs typeface="Times New Roman" panose="02020603050405020304" pitchFamily="18" charset="0"/>
              </a:rPr>
              <a:t> water, sleep</a:t>
            </a:r>
            <a:r>
              <a:rPr lang="en-US" altLang="zh-CN" sz="3300" dirty="0">
                <a:solidFill>
                  <a:srgbClr val="0070C0"/>
                </a:solidFill>
                <a:ea typeface="+mj-ea"/>
                <a:cs typeface="Times New Roman" panose="02020603050405020304" pitchFamily="18" charset="0"/>
              </a:rPr>
              <a:t>ing</a:t>
            </a:r>
            <a:r>
              <a:rPr lang="zh-CN" altLang="en-US" sz="3300" dirty="0">
                <a:solidFill>
                  <a:srgbClr val="0070C0"/>
                </a:solidFill>
                <a:ea typeface="+mj-ea"/>
                <a:cs typeface="Times New Roman" panose="02020603050405020304" pitchFamily="18" charset="0"/>
              </a:rPr>
              <a:t>, shit.If the elderly </a:t>
            </a:r>
            <a:r>
              <a:rPr lang="en-US" altLang="zh-CN" sz="3300" dirty="0">
                <a:solidFill>
                  <a:srgbClr val="0070C0"/>
                </a:solidFill>
                <a:ea typeface="+mj-ea"/>
                <a:cs typeface="Times New Roman" panose="02020603050405020304" pitchFamily="18" charset="0"/>
              </a:rPr>
              <a:t>people </a:t>
            </a:r>
            <a:r>
              <a:rPr lang="zh-CN" altLang="en-US" sz="3300" dirty="0">
                <a:solidFill>
                  <a:srgbClr val="0070C0"/>
                </a:solidFill>
                <a:ea typeface="+mj-ea"/>
                <a:cs typeface="Times New Roman" panose="02020603050405020304" pitchFamily="18" charset="0"/>
              </a:rPr>
              <a:t>do not defecate many days, </a:t>
            </a:r>
            <a:r>
              <a:rPr lang="en-US" altLang="zh-CN" sz="3300" dirty="0">
                <a:solidFill>
                  <a:srgbClr val="0070C0"/>
                </a:solidFill>
                <a:ea typeface="+mj-ea"/>
                <a:cs typeface="Times New Roman" panose="02020603050405020304" pitchFamily="18" charset="0"/>
              </a:rPr>
              <a:t>service personnel</a:t>
            </a:r>
            <a:r>
              <a:rPr lang="zh-CN" altLang="en-US" sz="3300" dirty="0">
                <a:solidFill>
                  <a:srgbClr val="0070C0"/>
                </a:solidFill>
                <a:ea typeface="+mj-ea"/>
                <a:cs typeface="Times New Roman" panose="02020603050405020304" pitchFamily="18" charset="0"/>
              </a:rPr>
              <a:t> need to help the elderly defecate, </a:t>
            </a:r>
            <a:r>
              <a:rPr lang="en-US" altLang="zh-CN" sz="3300" dirty="0">
                <a:solidFill>
                  <a:srgbClr val="0070C0"/>
                </a:solidFill>
                <a:ea typeface="+mj-ea"/>
                <a:cs typeface="Times New Roman" panose="02020603050405020304" pitchFamily="18" charset="0"/>
              </a:rPr>
              <a:t>even </a:t>
            </a:r>
            <a:r>
              <a:rPr lang="zh-CN" altLang="en-US" sz="3300" dirty="0">
                <a:solidFill>
                  <a:srgbClr val="0070C0"/>
                </a:solidFill>
                <a:ea typeface="+mj-ea"/>
                <a:cs typeface="Times New Roman" panose="02020603050405020304" pitchFamily="18" charset="0"/>
              </a:rPr>
              <a:t>"scratch" </a:t>
            </a:r>
            <a:r>
              <a:rPr lang="en-US" altLang="zh-CN" sz="3300" dirty="0">
                <a:solidFill>
                  <a:srgbClr val="0070C0"/>
                </a:solidFill>
                <a:ea typeface="+mj-ea"/>
                <a:cs typeface="Times New Roman" panose="02020603050405020304" pitchFamily="18" charset="0"/>
              </a:rPr>
              <a:t>with hands and without </a:t>
            </a:r>
            <a:r>
              <a:rPr lang="zh-CN" altLang="en-US" sz="3300" dirty="0">
                <a:solidFill>
                  <a:srgbClr val="0070C0"/>
                </a:solidFill>
                <a:ea typeface="+mj-ea"/>
                <a:cs typeface="Times New Roman" panose="02020603050405020304" pitchFamily="18" charset="0"/>
              </a:rPr>
              <a:t>auxiliary tools</a:t>
            </a:r>
            <a:r>
              <a:rPr lang="en-US" altLang="zh-CN" sz="3300" dirty="0">
                <a:solidFill>
                  <a:srgbClr val="0070C0"/>
                </a:solidFill>
                <a:ea typeface="+mj-ea"/>
                <a:cs typeface="Times New Roman" panose="02020603050405020304" pitchFamily="18" charset="0"/>
              </a:rPr>
              <a:t>.</a:t>
            </a:r>
            <a:r>
              <a:rPr lang="zh-CN" altLang="en-US" sz="3300" dirty="0">
                <a:solidFill>
                  <a:srgbClr val="0070C0"/>
                </a:solidFill>
                <a:ea typeface="+mj-ea"/>
                <a:cs typeface="Times New Roman" panose="02020603050405020304" pitchFamily="18" charset="0"/>
              </a:rPr>
              <a:t> This service usually does not always happen, but it is a regular job. If you accept the disabled person suffering from bedsore, the old man scolds a few words, pinches, scratches, and even bites </a:t>
            </a:r>
            <a:r>
              <a:rPr lang="en-US" altLang="zh-CN" sz="3300" dirty="0">
                <a:solidFill>
                  <a:srgbClr val="0070C0"/>
                </a:solidFill>
                <a:ea typeface="+mj-ea"/>
                <a:cs typeface="Times New Roman" panose="02020603050405020304" pitchFamily="18" charset="0"/>
              </a:rPr>
              <a:t>you</a:t>
            </a:r>
            <a:r>
              <a:rPr lang="zh-CN" altLang="en-US" sz="3300" dirty="0">
                <a:solidFill>
                  <a:srgbClr val="0070C0"/>
                </a:solidFill>
                <a:ea typeface="+mj-ea"/>
                <a:cs typeface="Times New Roman" panose="02020603050405020304" pitchFamily="18" charset="0"/>
              </a:rPr>
              <a:t> will often happen. Therefore, the current nursing service is a   </a:t>
            </a:r>
            <a:r>
              <a:rPr lang="en-US" altLang="zh-CN" sz="3300" dirty="0">
                <a:solidFill>
                  <a:srgbClr val="0070C0"/>
                </a:solidFill>
                <a:ea typeface="+mj-ea"/>
                <a:cs typeface="Times New Roman" panose="02020603050405020304" pitchFamily="18" charset="0"/>
              </a:rPr>
              <a:t>d</a:t>
            </a:r>
            <a:r>
              <a:rPr lang="zh-CN" altLang="en-US" sz="3300" dirty="0">
                <a:solidFill>
                  <a:srgbClr val="0070C0"/>
                </a:solidFill>
                <a:ea typeface="+mj-ea"/>
                <a:cs typeface="Times New Roman" panose="02020603050405020304" pitchFamily="18" charset="0"/>
              </a:rPr>
              <a:t>irty, tired, and ungrateful </a:t>
            </a:r>
            <a:r>
              <a:rPr lang="en-US" altLang="zh-CN" sz="3300" dirty="0">
                <a:solidFill>
                  <a:srgbClr val="0070C0"/>
                </a:solidFill>
                <a:ea typeface="+mj-ea"/>
                <a:cs typeface="Times New Roman" panose="02020603050405020304" pitchFamily="18" charset="0"/>
              </a:rPr>
              <a:t>job. </a:t>
            </a:r>
            <a:r>
              <a:rPr lang="en-US" altLang="zh-CN" sz="3300" dirty="0">
                <a:solidFill>
                  <a:srgbClr val="0070C0"/>
                </a:solidFill>
                <a:ea typeface="+mj-ea"/>
              </a:rPr>
              <a:t>     </a:t>
            </a:r>
          </a:p>
          <a:p>
            <a:endParaRPr lang="zh-CN" alt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文本框 3"/>
          <p:cNvSpPr txBox="1">
            <a:spLocks noChangeArrowheads="1"/>
          </p:cNvSpPr>
          <p:nvPr/>
        </p:nvSpPr>
        <p:spPr bwMode="auto">
          <a:xfrm>
            <a:off x="467544" y="188640"/>
            <a:ext cx="8496944" cy="7586692"/>
          </a:xfrm>
          <a:prstGeom prst="rect">
            <a:avLst/>
          </a:prstGeom>
          <a:noFill/>
          <a:ln w="9525">
            <a:noFill/>
            <a:miter lim="800000"/>
          </a:ln>
        </p:spPr>
        <p:txBody>
          <a:bodyPr wrap="square">
            <a:spAutoFit/>
          </a:bodyPr>
          <a:lstStyle/>
          <a:p>
            <a:r>
              <a:rPr lang="zh-CN" altLang="en-US" sz="2000" dirty="0">
                <a:solidFill>
                  <a:srgbClr val="0070C0"/>
                </a:solidFill>
                <a:ea typeface="+mj-ea"/>
              </a:rPr>
              <a:t>Eight students from the Beijing Vocational College of Social Management spent six months interning in a nursing home, leaving only half of them </a:t>
            </a:r>
            <a:r>
              <a:rPr lang="en-US" altLang="zh-CN" sz="2000" dirty="0">
                <a:solidFill>
                  <a:srgbClr val="0070C0"/>
                </a:solidFill>
                <a:ea typeface="+mj-ea"/>
              </a:rPr>
              <a:t>finally.</a:t>
            </a:r>
            <a:r>
              <a:rPr lang="zh-CN" altLang="en-US" sz="2000" dirty="0">
                <a:solidFill>
                  <a:srgbClr val="0070C0"/>
                </a:solidFill>
                <a:ea typeface="+mj-ea"/>
              </a:rPr>
              <a:t> They generally </a:t>
            </a:r>
            <a:r>
              <a:rPr lang="en-US" altLang="zh-CN" sz="2000" dirty="0">
                <a:solidFill>
                  <a:srgbClr val="0070C0"/>
                </a:solidFill>
                <a:ea typeface="+mj-ea"/>
              </a:rPr>
              <a:t>c</a:t>
            </a:r>
            <a:r>
              <a:rPr lang="zh-CN" altLang="en-US" sz="2000" dirty="0">
                <a:solidFill>
                  <a:srgbClr val="0070C0"/>
                </a:solidFill>
                <a:ea typeface="+mj-ea"/>
              </a:rPr>
              <a:t>omplain </a:t>
            </a:r>
            <a:r>
              <a:rPr lang="en-US" altLang="zh-CN" sz="2000" dirty="0">
                <a:solidFill>
                  <a:srgbClr val="0070C0"/>
                </a:solidFill>
                <a:ea typeface="+mj-ea"/>
              </a:rPr>
              <a:t>too</a:t>
            </a:r>
            <a:r>
              <a:rPr lang="zh-CN" altLang="en-US" sz="2000" dirty="0">
                <a:solidFill>
                  <a:srgbClr val="0070C0"/>
                </a:solidFill>
                <a:ea typeface="+mj-ea"/>
              </a:rPr>
              <a:t> long </a:t>
            </a:r>
            <a:r>
              <a:rPr lang="en-US" altLang="zh-CN" sz="2000" dirty="0">
                <a:solidFill>
                  <a:srgbClr val="0070C0"/>
                </a:solidFill>
                <a:ea typeface="+mj-ea"/>
              </a:rPr>
              <a:t>work</a:t>
            </a:r>
            <a:r>
              <a:rPr lang="zh-CN" altLang="en-US" sz="2000" dirty="0">
                <a:solidFill>
                  <a:srgbClr val="0070C0"/>
                </a:solidFill>
                <a:ea typeface="+mj-ea"/>
              </a:rPr>
              <a:t>hours, heavy workloads, poor day and night breaks, fewer nurses, and heavy tasks.</a:t>
            </a:r>
            <a:r>
              <a:rPr lang="en-US" altLang="zh-CN" sz="2000" dirty="0">
                <a:solidFill>
                  <a:srgbClr val="0070C0"/>
                </a:solidFill>
                <a:ea typeface="+mj-ea"/>
              </a:rPr>
              <a:t>........</a:t>
            </a:r>
          </a:p>
          <a:p>
            <a:r>
              <a:rPr lang="en-US" altLang="zh-CN" sz="2400" b="1" dirty="0">
                <a:latin typeface="+mn-ea"/>
              </a:rPr>
              <a:t>2. Higher risk and higher pressure</a:t>
            </a:r>
            <a:endParaRPr lang="en-US" altLang="zh-CN" sz="2000" b="1" dirty="0">
              <a:latin typeface="+mn-ea"/>
            </a:endParaRPr>
          </a:p>
          <a:p>
            <a:r>
              <a:rPr lang="en-US" altLang="zh-CN" sz="2000" dirty="0">
                <a:solidFill>
                  <a:srgbClr val="0070C0"/>
                </a:solidFill>
                <a:ea typeface="+mj-ea"/>
              </a:rPr>
              <a:t>In the old-age institutions, most  elderly people are living in high-risk like  falling, chokeing, lost and other accidents. Once an accident happens, the person in charge of the organization on duty should bear the responsibility and compensate for the loss. This has also caused great pressure on the person in charge of the organization and the service personnel.</a:t>
            </a:r>
          </a:p>
          <a:p>
            <a:r>
              <a:rPr lang="en-US" altLang="zh-CN" sz="2000" dirty="0">
                <a:solidFill>
                  <a:srgbClr val="0070C0"/>
                </a:solidFill>
                <a:ea typeface="+mj-ea"/>
              </a:rPr>
              <a:t>Jiang Fei, the director of the Riyuetan Pension Center in Jinan, Shandong Province, told reporters, "Four years since he open the center,he spends</a:t>
            </a:r>
          </a:p>
          <a:p>
            <a:r>
              <a:rPr lang="en-US" altLang="zh-CN" sz="2000" dirty="0">
                <a:solidFill>
                  <a:srgbClr val="0070C0"/>
                </a:solidFill>
                <a:ea typeface="+mj-ea"/>
              </a:rPr>
              <a:t> thousands to tens of thousands for compensating for elderly people  every year."A compensation case in a nursing home may be dried up in a year. A small nursing home may go bankrupt in a lawsuit. " Yu Aifang, a caregiver in Jinan Yanliu Old-age Apartment, said: An old man who turns around, squats down, and even eats food can cause fractures. This makes us very afraid every day.</a:t>
            </a:r>
          </a:p>
          <a:p>
            <a:pPr>
              <a:lnSpc>
                <a:spcPct val="150000"/>
              </a:lnSpc>
            </a:pPr>
            <a:endParaRPr lang="en-US" altLang="zh-CN" dirty="0">
              <a:latin typeface="Times New Roman" panose="02020603050405020304" pitchFamily="18" charset="0"/>
            </a:endParaRPr>
          </a:p>
          <a:p>
            <a:endParaRPr lang="en-US" altLang="zh-CN" dirty="0"/>
          </a:p>
          <a:p>
            <a:endParaRPr lang="en-US" altLang="zh-C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文本框 3"/>
          <p:cNvSpPr txBox="1">
            <a:spLocks noChangeArrowheads="1"/>
          </p:cNvSpPr>
          <p:nvPr/>
        </p:nvSpPr>
        <p:spPr bwMode="auto">
          <a:xfrm>
            <a:off x="361950" y="280988"/>
            <a:ext cx="8658225" cy="6309420"/>
          </a:xfrm>
          <a:prstGeom prst="rect">
            <a:avLst/>
          </a:prstGeom>
          <a:noFill/>
          <a:ln w="9525">
            <a:noFill/>
            <a:miter lim="800000"/>
          </a:ln>
        </p:spPr>
        <p:txBody>
          <a:bodyPr>
            <a:spAutoFit/>
          </a:bodyPr>
          <a:lstStyle/>
          <a:p>
            <a:r>
              <a:rPr lang="en-US" altLang="zh-CN" sz="2400" b="1" dirty="0">
                <a:latin typeface="+mn-ea"/>
              </a:rPr>
              <a:t>3.</a:t>
            </a:r>
            <a:r>
              <a:rPr lang="zh-CN" altLang="en-US" sz="2400" b="1" dirty="0">
                <a:latin typeface="+mn-ea"/>
              </a:rPr>
              <a:t>Low </a:t>
            </a:r>
            <a:r>
              <a:rPr lang="en-US" altLang="zh-CN" sz="2400" b="1" dirty="0">
                <a:latin typeface="+mn-ea"/>
              </a:rPr>
              <a:t>S</a:t>
            </a:r>
            <a:r>
              <a:rPr lang="zh-CN" altLang="en-US" sz="2400" b="1" dirty="0">
                <a:latin typeface="+mn-ea"/>
              </a:rPr>
              <a:t>alary</a:t>
            </a:r>
          </a:p>
          <a:p>
            <a:r>
              <a:rPr lang="zh-CN" altLang="en-US" sz="2000" dirty="0">
                <a:solidFill>
                  <a:srgbClr val="0070C0"/>
                </a:solidFill>
                <a:ea typeface="+mj-ea"/>
              </a:rPr>
              <a:t>As a nursing staff, they need to work 8 to 12 hours a day. In addition to daily life care, </a:t>
            </a:r>
            <a:r>
              <a:rPr lang="en-US" altLang="zh-CN" sz="2000" dirty="0">
                <a:solidFill>
                  <a:srgbClr val="0070C0"/>
                </a:solidFill>
                <a:ea typeface="+mj-ea"/>
              </a:rPr>
              <a:t>they</a:t>
            </a:r>
            <a:r>
              <a:rPr lang="zh-CN" altLang="en-US" sz="2000" dirty="0">
                <a:solidFill>
                  <a:srgbClr val="0070C0"/>
                </a:solidFill>
                <a:ea typeface="+mj-ea"/>
              </a:rPr>
              <a:t> </a:t>
            </a:r>
            <a:r>
              <a:rPr lang="en-US" altLang="zh-CN" sz="2000" dirty="0">
                <a:solidFill>
                  <a:srgbClr val="0070C0"/>
                </a:solidFill>
                <a:ea typeface="+mj-ea"/>
              </a:rPr>
              <a:t>also </a:t>
            </a:r>
            <a:r>
              <a:rPr lang="zh-CN" altLang="en-US" sz="2000" dirty="0">
                <a:solidFill>
                  <a:srgbClr val="0070C0"/>
                </a:solidFill>
                <a:ea typeface="+mj-ea"/>
              </a:rPr>
              <a:t>need to have a professional knowledge similar to a babysitter. But </a:t>
            </a:r>
            <a:r>
              <a:rPr lang="en-US" altLang="zh-CN" sz="2000" dirty="0">
                <a:solidFill>
                  <a:srgbClr val="0070C0"/>
                </a:solidFill>
                <a:ea typeface="+mj-ea"/>
              </a:rPr>
              <a:t>their</a:t>
            </a:r>
            <a:r>
              <a:rPr lang="zh-CN" altLang="en-US" sz="2000" dirty="0">
                <a:solidFill>
                  <a:srgbClr val="0070C0"/>
                </a:solidFill>
                <a:ea typeface="+mj-ea"/>
              </a:rPr>
              <a:t>  salary  perhaps only </a:t>
            </a:r>
            <a:r>
              <a:rPr lang="en-US" altLang="zh-CN" sz="2000" dirty="0">
                <a:solidFill>
                  <a:srgbClr val="0070C0"/>
                </a:solidFill>
                <a:ea typeface="+mj-ea"/>
              </a:rPr>
              <a:t>is</a:t>
            </a:r>
            <a:r>
              <a:rPr lang="zh-CN" altLang="en-US" sz="2000" dirty="0">
                <a:solidFill>
                  <a:srgbClr val="0070C0"/>
                </a:solidFill>
                <a:ea typeface="+mj-ea"/>
              </a:rPr>
              <a:t> 3,000</a:t>
            </a:r>
            <a:r>
              <a:rPr lang="en-US" altLang="zh-CN" sz="2000" dirty="0">
                <a:solidFill>
                  <a:srgbClr val="0070C0"/>
                </a:solidFill>
                <a:ea typeface="+mj-ea"/>
              </a:rPr>
              <a:t>yuan.</a:t>
            </a:r>
            <a:r>
              <a:rPr lang="zh-CN" altLang="en-US" sz="2000" dirty="0">
                <a:solidFill>
                  <a:srgbClr val="0070C0"/>
                </a:solidFill>
                <a:ea typeface="+mj-ea"/>
              </a:rPr>
              <a:t> that‘s the salary status  for most urban old-age caregivers. The income of nursing staff in rural old-age institutions is lower, generally around 1500 - 2000</a:t>
            </a:r>
            <a:r>
              <a:rPr lang="en-US" altLang="zh-CN" sz="2000" dirty="0">
                <a:solidFill>
                  <a:srgbClr val="0070C0"/>
                </a:solidFill>
                <a:ea typeface="+mj-ea"/>
              </a:rPr>
              <a:t>yuan</a:t>
            </a:r>
            <a:r>
              <a:rPr lang="zh-CN" altLang="en-US" sz="2000" dirty="0">
                <a:solidFill>
                  <a:srgbClr val="0070C0"/>
                </a:solidFill>
                <a:ea typeface="+mj-ea"/>
              </a:rPr>
              <a:t>.</a:t>
            </a:r>
          </a:p>
          <a:p>
            <a:r>
              <a:rPr lang="zh-CN" altLang="en-US" sz="2000" dirty="0">
                <a:solidFill>
                  <a:srgbClr val="0070C0"/>
                </a:solidFill>
                <a:ea typeface="+mj-ea"/>
              </a:rPr>
              <a:t>B</a:t>
            </a:r>
            <a:r>
              <a:rPr lang="en-US" altLang="zh-CN" sz="2000" dirty="0">
                <a:solidFill>
                  <a:srgbClr val="0070C0"/>
                </a:solidFill>
                <a:ea typeface="+mj-ea"/>
              </a:rPr>
              <a:t>eijing</a:t>
            </a:r>
          </a:p>
          <a:p>
            <a:r>
              <a:rPr lang="zh-CN" altLang="en-US" sz="2000" dirty="0">
                <a:solidFill>
                  <a:srgbClr val="0070C0"/>
                </a:solidFill>
                <a:ea typeface="+mj-ea"/>
              </a:rPr>
              <a:t>Liu Hao, a post-90s  nurse from the Financial Street Old-age Apartment, graduated from Beijing Jingbei Vocational and Technical College</a:t>
            </a:r>
            <a:r>
              <a:rPr lang="en-US" altLang="zh-CN" sz="2000" dirty="0">
                <a:solidFill>
                  <a:srgbClr val="0070C0"/>
                </a:solidFill>
                <a:ea typeface="+mj-ea"/>
              </a:rPr>
              <a:t>,saying</a:t>
            </a:r>
            <a:r>
              <a:rPr lang="zh-CN" altLang="en-US" sz="2000" dirty="0">
                <a:solidFill>
                  <a:srgbClr val="0070C0"/>
                </a:solidFill>
                <a:ea typeface="+mj-ea"/>
              </a:rPr>
              <a:t> </a:t>
            </a:r>
            <a:r>
              <a:rPr lang="en-US" altLang="zh-CN" sz="2000" dirty="0">
                <a:solidFill>
                  <a:srgbClr val="0070C0"/>
                </a:solidFill>
                <a:ea typeface="+mj-ea"/>
              </a:rPr>
              <a:t>his</a:t>
            </a:r>
            <a:r>
              <a:rPr lang="zh-CN" altLang="en-US" sz="2000" dirty="0">
                <a:solidFill>
                  <a:srgbClr val="0070C0"/>
                </a:solidFill>
                <a:ea typeface="+mj-ea"/>
              </a:rPr>
              <a:t> monthly salary </a:t>
            </a:r>
            <a:r>
              <a:rPr lang="en-US" altLang="zh-CN" sz="2000" dirty="0">
                <a:solidFill>
                  <a:srgbClr val="0070C0"/>
                </a:solidFill>
                <a:ea typeface="+mj-ea"/>
              </a:rPr>
              <a:t>is</a:t>
            </a:r>
            <a:r>
              <a:rPr lang="zh-CN" altLang="en-US" sz="2000" dirty="0">
                <a:solidFill>
                  <a:srgbClr val="0070C0"/>
                </a:solidFill>
                <a:ea typeface="+mj-ea"/>
              </a:rPr>
              <a:t> about 3,000 yuan  After deducting  social security </a:t>
            </a:r>
            <a:r>
              <a:rPr lang="zh-CN" altLang="en-US" sz="2000" dirty="0">
                <a:solidFill>
                  <a:srgbClr val="0070C0"/>
                </a:solidFill>
                <a:ea typeface="+mj-ea"/>
                <a:sym typeface="宋体" panose="02010600030101010101" pitchFamily="2" charset="-122"/>
              </a:rPr>
              <a:t>fund</a:t>
            </a:r>
            <a:r>
              <a:rPr lang="en-US" altLang="zh-CN" sz="2000" dirty="0">
                <a:solidFill>
                  <a:srgbClr val="0070C0"/>
                </a:solidFill>
                <a:ea typeface="+mj-ea"/>
                <a:sym typeface="宋体" panose="02010600030101010101" pitchFamily="2" charset="-122"/>
              </a:rPr>
              <a:t>.</a:t>
            </a:r>
            <a:endParaRPr lang="zh-CN" altLang="en-US" sz="2000" dirty="0">
              <a:solidFill>
                <a:srgbClr val="0070C0"/>
              </a:solidFill>
              <a:ea typeface="+mj-ea"/>
            </a:endParaRPr>
          </a:p>
          <a:p>
            <a:r>
              <a:rPr lang="zh-CN" altLang="en-US" sz="2000" dirty="0">
                <a:solidFill>
                  <a:srgbClr val="0070C0"/>
                </a:solidFill>
                <a:ea typeface="+mj-ea"/>
              </a:rPr>
              <a:t>Guangzhou</a:t>
            </a:r>
            <a:endParaRPr lang="en-US" altLang="zh-CN" sz="2000" dirty="0">
              <a:solidFill>
                <a:srgbClr val="0070C0"/>
              </a:solidFill>
              <a:ea typeface="+mj-ea"/>
            </a:endParaRPr>
          </a:p>
          <a:p>
            <a:r>
              <a:rPr lang="zh-CN" altLang="en-US" sz="2000" dirty="0">
                <a:solidFill>
                  <a:srgbClr val="0070C0"/>
                </a:solidFill>
                <a:ea typeface="+mj-ea"/>
              </a:rPr>
              <a:t>Most  Guangzhou's old-age caregivers earn between 3000 and 4000 </a:t>
            </a:r>
            <a:r>
              <a:rPr lang="en-US" altLang="zh-CN" sz="2000" dirty="0">
                <a:solidFill>
                  <a:srgbClr val="0070C0"/>
                </a:solidFill>
                <a:ea typeface="+mj-ea"/>
              </a:rPr>
              <a:t>yuan</a:t>
            </a:r>
            <a:r>
              <a:rPr lang="zh-CN" altLang="en-US" sz="2000" dirty="0">
                <a:solidFill>
                  <a:srgbClr val="0070C0"/>
                </a:solidFill>
                <a:ea typeface="+mj-ea"/>
              </a:rPr>
              <a:t>. This price has no advantage. Many people prefer to be nannies.</a:t>
            </a:r>
          </a:p>
          <a:p>
            <a:r>
              <a:rPr lang="zh-CN" altLang="en-US" sz="2000" dirty="0">
                <a:solidFill>
                  <a:srgbClr val="0070C0"/>
                </a:solidFill>
                <a:ea typeface="+mj-ea"/>
              </a:rPr>
              <a:t>Rural Henan: Chang Yuqing is a nursing staff in Lushan County, Henan Province, who is responsible for more than 20 elderly men who can not take care of themselves. He stays with the old man at 7 o'clock every morning </a:t>
            </a:r>
            <a:r>
              <a:rPr lang="en-US" altLang="zh-CN" sz="2000" dirty="0">
                <a:solidFill>
                  <a:srgbClr val="0070C0"/>
                </a:solidFill>
                <a:ea typeface="+mj-ea"/>
              </a:rPr>
              <a:t>to</a:t>
            </a:r>
            <a:r>
              <a:rPr lang="zh-CN" altLang="en-US" sz="2000" dirty="0">
                <a:solidFill>
                  <a:srgbClr val="0070C0"/>
                </a:solidFill>
                <a:ea typeface="+mj-ea"/>
              </a:rPr>
              <a:t> 5 o'clock the next morning, not </a:t>
            </a:r>
            <a:r>
              <a:rPr lang="en-US" altLang="zh-CN" sz="2000" dirty="0">
                <a:solidFill>
                  <a:srgbClr val="0070C0"/>
                </a:solidFill>
                <a:ea typeface="+mj-ea"/>
              </a:rPr>
              <a:t>sleeping</a:t>
            </a:r>
            <a:r>
              <a:rPr lang="zh-CN" altLang="en-US" sz="2000" dirty="0">
                <a:solidFill>
                  <a:srgbClr val="0070C0"/>
                </a:solidFill>
                <a:ea typeface="+mj-ea"/>
              </a:rPr>
              <a:t>.He can earn 1500 yuan a month.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文本框 3"/>
          <p:cNvSpPr txBox="1">
            <a:spLocks noChangeArrowheads="1"/>
          </p:cNvSpPr>
          <p:nvPr/>
        </p:nvSpPr>
        <p:spPr bwMode="auto">
          <a:xfrm>
            <a:off x="390525" y="276225"/>
            <a:ext cx="8285931" cy="5078313"/>
          </a:xfrm>
          <a:prstGeom prst="rect">
            <a:avLst/>
          </a:prstGeom>
          <a:noFill/>
          <a:ln w="9525">
            <a:noFill/>
            <a:miter lim="800000"/>
          </a:ln>
        </p:spPr>
        <p:txBody>
          <a:bodyPr wrap="square">
            <a:spAutoFit/>
          </a:bodyPr>
          <a:lstStyle/>
          <a:p>
            <a:r>
              <a:rPr lang="zh-CN" altLang="en-US" sz="2400" b="1" dirty="0">
                <a:latin typeface="Times New Roman" panose="02020603050405020304" pitchFamily="18" charset="0"/>
              </a:rPr>
              <a:t>4. </a:t>
            </a:r>
            <a:r>
              <a:rPr lang="en-US" altLang="zh-CN" sz="2400" b="1" dirty="0">
                <a:latin typeface="Times New Roman" panose="02020603050405020304" pitchFamily="18" charset="0"/>
              </a:rPr>
              <a:t>L</a:t>
            </a:r>
            <a:r>
              <a:rPr lang="zh-CN" altLang="en-US" sz="2400" b="1" dirty="0">
                <a:latin typeface="Times New Roman" panose="02020603050405020304" pitchFamily="18" charset="0"/>
              </a:rPr>
              <a:t>ow </a:t>
            </a:r>
            <a:r>
              <a:rPr lang="en-US" altLang="zh-CN" sz="2400" b="1" dirty="0">
                <a:latin typeface="Times New Roman" panose="02020603050405020304" pitchFamily="18" charset="0"/>
              </a:rPr>
              <a:t>S</a:t>
            </a:r>
            <a:r>
              <a:rPr lang="zh-CN" altLang="en-US" sz="2400" b="1" dirty="0">
                <a:latin typeface="Times New Roman" panose="02020603050405020304" pitchFamily="18" charset="0"/>
              </a:rPr>
              <a:t>ocial </a:t>
            </a:r>
            <a:r>
              <a:rPr lang="en-US" altLang="zh-CN" sz="2400" b="1" dirty="0">
                <a:latin typeface="Times New Roman" panose="02020603050405020304" pitchFamily="18" charset="0"/>
              </a:rPr>
              <a:t>S</a:t>
            </a:r>
            <a:r>
              <a:rPr lang="zh-CN" altLang="en-US" sz="2400" b="1" dirty="0">
                <a:latin typeface="Times New Roman" panose="02020603050405020304" pitchFamily="18" charset="0"/>
              </a:rPr>
              <a:t>tatus and </a:t>
            </a:r>
            <a:r>
              <a:rPr lang="en-US" altLang="zh-CN" sz="2400" b="1" dirty="0">
                <a:latin typeface="Times New Roman" panose="02020603050405020304" pitchFamily="18" charset="0"/>
              </a:rPr>
              <a:t>P</a:t>
            </a:r>
            <a:r>
              <a:rPr lang="zh-CN" altLang="en-US" sz="2400" b="1" dirty="0">
                <a:latin typeface="Times New Roman" panose="02020603050405020304" pitchFamily="18" charset="0"/>
              </a:rPr>
              <a:t>oor </a:t>
            </a:r>
            <a:r>
              <a:rPr lang="en-US" altLang="zh-CN" sz="2400" b="1" dirty="0">
                <a:latin typeface="Times New Roman" panose="02020603050405020304" pitchFamily="18" charset="0"/>
              </a:rPr>
              <a:t>R</a:t>
            </a:r>
            <a:r>
              <a:rPr lang="zh-CN" altLang="en-US" sz="2400" b="1" dirty="0">
                <a:latin typeface="Times New Roman" panose="02020603050405020304" pitchFamily="18" charset="0"/>
              </a:rPr>
              <a:t>eputation</a:t>
            </a:r>
          </a:p>
          <a:p>
            <a:endParaRPr lang="zh-CN" altLang="en-US" sz="2000" b="1" dirty="0">
              <a:latin typeface="Times New Roman" panose="02020603050405020304" pitchFamily="18" charset="0"/>
            </a:endParaRPr>
          </a:p>
          <a:p>
            <a:r>
              <a:rPr lang="zh-CN" altLang="en-US" sz="2000" dirty="0">
                <a:solidFill>
                  <a:srgbClr val="0070C0"/>
                </a:solidFill>
                <a:ea typeface="+mj-ea"/>
              </a:rPr>
              <a:t>Due to the hard work, high risk and low income of the old-age service staff, most of the nursing staff are temporary workers without social security, so the professional prestige is very poor. In addition, the traditional concept that care is a service</a:t>
            </a:r>
            <a:r>
              <a:rPr lang="en-US" altLang="zh-CN" sz="2000" dirty="0">
                <a:solidFill>
                  <a:srgbClr val="0070C0"/>
                </a:solidFill>
                <a:ea typeface="+mj-ea"/>
              </a:rPr>
              <a:t>ing</a:t>
            </a:r>
            <a:r>
              <a:rPr lang="zh-CN" altLang="en-US" sz="2000" dirty="0">
                <a:solidFill>
                  <a:srgbClr val="0070C0"/>
                </a:solidFill>
                <a:ea typeface="+mj-ea"/>
              </a:rPr>
              <a:t> other people‘s work, parents generally oppose young people to engage in pension services.</a:t>
            </a:r>
          </a:p>
          <a:p>
            <a:r>
              <a:rPr lang="zh-CN" altLang="en-US" sz="2000" dirty="0">
                <a:solidFill>
                  <a:srgbClr val="0070C0"/>
                </a:solidFill>
                <a:ea typeface="+mj-ea"/>
              </a:rPr>
              <a:t> A public pension apartment in Anyang City, Henan Province, said, "The main problem  is that there are fewer nurses, and it is easy to los</a:t>
            </a:r>
            <a:r>
              <a:rPr lang="en-US" altLang="zh-CN" sz="2000" dirty="0">
                <a:solidFill>
                  <a:srgbClr val="0070C0"/>
                </a:solidFill>
                <a:ea typeface="+mj-ea"/>
              </a:rPr>
              <a:t>ing</a:t>
            </a:r>
            <a:r>
              <a:rPr lang="zh-CN" altLang="en-US" sz="2000" dirty="0">
                <a:solidFill>
                  <a:srgbClr val="0070C0"/>
                </a:solidFill>
                <a:ea typeface="+mj-ea"/>
              </a:rPr>
              <a:t>. The service reputation of the elderly </a:t>
            </a:r>
            <a:r>
              <a:rPr lang="en-US" altLang="zh-CN" sz="2000" dirty="0">
                <a:solidFill>
                  <a:srgbClr val="0070C0"/>
                </a:solidFill>
                <a:ea typeface="+mj-ea"/>
              </a:rPr>
              <a:t>people service</a:t>
            </a:r>
            <a:r>
              <a:rPr lang="zh-CN" altLang="en-US" sz="2000" dirty="0">
                <a:solidFill>
                  <a:srgbClr val="0070C0"/>
                </a:solidFill>
                <a:ea typeface="+mj-ea"/>
              </a:rPr>
              <a:t> is poor. Many girls think that it is not easy to get married. "Graduates studying professional nursing now prefer to work as nurses in public hospitals rather than as nurses in pension institutions." The heads of several private pension institutions in Luoyang also shared similar problems.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74638"/>
            <a:ext cx="8219256" cy="850106"/>
          </a:xfrm>
        </p:spPr>
        <p:txBody>
          <a:bodyPr>
            <a:noAutofit/>
          </a:bodyPr>
          <a:lstStyle/>
          <a:p>
            <a:r>
              <a:rPr lang="zh-CN" altLang="en-US" sz="2800" b="1" dirty="0">
                <a:solidFill>
                  <a:schemeClr val="tx1"/>
                </a:solidFill>
                <a:latin typeface="Times New Roman" panose="02020603050405020304" pitchFamily="18" charset="0"/>
                <a:ea typeface="宋体" panose="02010600030101010101" pitchFamily="2" charset="-122"/>
              </a:rPr>
              <a:t>Ⅳ </a:t>
            </a:r>
            <a:r>
              <a:rPr lang="zh-CN" altLang="en-US" sz="2800" b="1" dirty="0">
                <a:solidFill>
                  <a:schemeClr val="tx1"/>
                </a:solidFill>
                <a:latin typeface="Times New Roman" panose="02020603050405020304" pitchFamily="18" charset="0"/>
              </a:rPr>
              <a:t> </a:t>
            </a:r>
            <a:r>
              <a:rPr lang="en-US" altLang="zh-CN" sz="2800" b="1" dirty="0">
                <a:solidFill>
                  <a:schemeClr val="tx1"/>
                </a:solidFill>
                <a:latin typeface="Times New Roman" panose="02020603050405020304" pitchFamily="18" charset="0"/>
              </a:rPr>
              <a:t>T</a:t>
            </a:r>
            <a:r>
              <a:rPr lang="zh-CN" altLang="en-US" sz="2800" b="1" dirty="0">
                <a:solidFill>
                  <a:schemeClr val="tx1"/>
                </a:solidFill>
                <a:latin typeface="Times New Roman" panose="02020603050405020304" pitchFamily="18" charset="0"/>
              </a:rPr>
              <a:t>he deep-seated reasons for the shortage of elderly service personnel.</a:t>
            </a:r>
            <a:endParaRPr lang="zh-CN" altLang="en-US" sz="2800" dirty="0">
              <a:solidFill>
                <a:schemeClr val="tx1"/>
              </a:solidFill>
            </a:endParaRPr>
          </a:p>
        </p:txBody>
      </p:sp>
      <p:sp>
        <p:nvSpPr>
          <p:cNvPr id="3" name="内容占位符 2"/>
          <p:cNvSpPr>
            <a:spLocks noGrp="1"/>
          </p:cNvSpPr>
          <p:nvPr>
            <p:ph sz="quarter" idx="1"/>
          </p:nvPr>
        </p:nvSpPr>
        <p:spPr>
          <a:xfrm>
            <a:off x="323528" y="1196752"/>
            <a:ext cx="8496944" cy="5256584"/>
          </a:xfrm>
        </p:spPr>
        <p:txBody>
          <a:bodyPr>
            <a:noAutofit/>
          </a:bodyPr>
          <a:lstStyle/>
          <a:p>
            <a:r>
              <a:rPr lang="en-US" altLang="zh-CN" sz="2400" b="1" dirty="0">
                <a:latin typeface="+mn-ea"/>
              </a:rPr>
              <a:t>1.</a:t>
            </a:r>
            <a:r>
              <a:rPr lang="zh-CN" altLang="en-US" sz="2400" b="1" dirty="0">
                <a:latin typeface="+mn-ea"/>
              </a:rPr>
              <a:t>Private pension institutions are short of funds and government subsidies are not enough to pay high wages.</a:t>
            </a:r>
          </a:p>
          <a:p>
            <a:r>
              <a:rPr lang="zh-CN" altLang="en-US" sz="2000" dirty="0">
                <a:solidFill>
                  <a:srgbClr val="0070C0"/>
                </a:solidFill>
                <a:ea typeface="+mj-ea"/>
              </a:rPr>
              <a:t>Most pension institutions face two financial difficulties: first, high investment. The old-age service institutions have long return cycle, high risk, and welfare property can not be used for mortgage, so the general banks are unwilling to provide loans,the fund function through the deceased borrowing and other means. For example, a small and medium-sized private old-age care institution with 30 beds needs 9 million yuan to invest in land use, housing construction, old-age equipment, supporting measures and so on. Since most of the funds are private loans, the old-age home only pays interest as high as </a:t>
            </a:r>
            <a:r>
              <a:rPr lang="en-US" altLang="zh-CN" sz="2000" dirty="0">
                <a:solidFill>
                  <a:srgbClr val="0070C0"/>
                </a:solidFill>
                <a:ea typeface="+mj-ea"/>
              </a:rPr>
              <a:t>30,0000yuan</a:t>
            </a:r>
            <a:r>
              <a:rPr lang="zh-CN" altLang="en-US" sz="2000" dirty="0">
                <a:solidFill>
                  <a:srgbClr val="0070C0"/>
                </a:solidFill>
                <a:ea typeface="+mj-ea"/>
              </a:rPr>
              <a:t> per year.</a:t>
            </a:r>
            <a:r>
              <a:rPr lang="en-US" altLang="zh-CN" sz="2000" dirty="0">
                <a:solidFill>
                  <a:srgbClr val="0070C0"/>
                </a:solidFill>
                <a:ea typeface="+mj-ea"/>
              </a:rPr>
              <a:t>Second</a:t>
            </a:r>
            <a:r>
              <a:rPr lang="zh-CN" altLang="en-US" sz="2000" dirty="0">
                <a:solidFill>
                  <a:srgbClr val="0070C0"/>
                </a:solidFill>
                <a:ea typeface="+mj-ea"/>
              </a:rPr>
              <a:t>, </a:t>
            </a:r>
            <a:r>
              <a:rPr lang="en-US" altLang="zh-CN" sz="2000" dirty="0">
                <a:solidFill>
                  <a:srgbClr val="0070C0"/>
                </a:solidFill>
                <a:ea typeface="+mj-ea"/>
              </a:rPr>
              <a:t>theu</a:t>
            </a:r>
            <a:r>
              <a:rPr lang="zh-CN" altLang="en-US" sz="2000" dirty="0">
                <a:solidFill>
                  <a:srgbClr val="0070C0"/>
                </a:solidFill>
                <a:ea typeface="+mj-ea"/>
              </a:rPr>
              <a:t> can't make ends meet during operation. At present, the main source of income of private pension institutions is  collect</a:t>
            </a:r>
            <a:r>
              <a:rPr lang="en-US" altLang="zh-CN" sz="2000" dirty="0">
                <a:solidFill>
                  <a:srgbClr val="0070C0"/>
                </a:solidFill>
                <a:ea typeface="+mj-ea"/>
              </a:rPr>
              <a:t>ing</a:t>
            </a:r>
            <a:r>
              <a:rPr lang="zh-CN" altLang="en-US" sz="2000" dirty="0">
                <a:solidFill>
                  <a:srgbClr val="0070C0"/>
                </a:solidFill>
                <a:ea typeface="+mj-ea"/>
              </a:rPr>
              <a:t> the fees for the elderly and government subsidies.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539552" y="548680"/>
            <a:ext cx="8147248" cy="5471120"/>
          </a:xfrm>
        </p:spPr>
        <p:txBody>
          <a:bodyPr>
            <a:normAutofit/>
          </a:bodyPr>
          <a:lstStyle/>
          <a:p>
            <a:r>
              <a:rPr lang="zh-CN" altLang="en-US" sz="2200" dirty="0">
                <a:solidFill>
                  <a:srgbClr val="0070C0"/>
                </a:solidFill>
              </a:rPr>
              <a:t>Because the government's support is closely related to the level of economic development in the region and the level of economic development is backward in less developed areas, the government's investment in private pension odd and even shares can not meet the development needs of institutions. Only those who support the funds can not be in place in time . Therefore, the organization can not afford to pay higher wages for employees.</a:t>
            </a:r>
            <a:endParaRPr lang="en-US" altLang="zh-CN" sz="2200" dirty="0">
              <a:solidFill>
                <a:srgbClr val="0070C0"/>
              </a:solidFill>
            </a:endParaRPr>
          </a:p>
          <a:p>
            <a:r>
              <a:rPr lang="en-US" altLang="zh-CN" sz="2200" dirty="0">
                <a:solidFill>
                  <a:srgbClr val="0070C0"/>
                </a:solidFill>
              </a:rPr>
              <a:t> F</a:t>
            </a:r>
            <a:r>
              <a:rPr lang="zh-CN" altLang="en-US" sz="2200" dirty="0">
                <a:solidFill>
                  <a:srgbClr val="0070C0"/>
                </a:solidFill>
              </a:rPr>
              <a:t>or example, as early as 2011, the Henan Provincial Government promulgated the "Opinions on Innovating Investment and Financing Mechanisms to Guide Social Investment" pointed out: for non-profit pension institutions, in the construction period, according to the total investment, construction scale, rent period and other indicators to give subsidies, in the operation period according to the approved number of beds, adoptions, occupancy rate and other indicators. </a:t>
            </a:r>
            <a:endParaRPr lang="en-US" altLang="zh-CN" sz="2200" dirty="0">
              <a:solidFill>
                <a:srgbClr val="0070C0"/>
              </a:solidFill>
            </a:endParaRPr>
          </a:p>
          <a:p>
            <a:endParaRPr lang="zh-CN" altLang="en-US" sz="2800" dirty="0">
              <a:latin typeface="+mj-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83568" y="620688"/>
            <a:ext cx="8003232" cy="5399112"/>
          </a:xfrm>
        </p:spPr>
        <p:txBody>
          <a:bodyPr>
            <a:normAutofit/>
          </a:bodyPr>
          <a:lstStyle/>
          <a:p>
            <a:r>
              <a:rPr lang="zh-CN" altLang="en-US" sz="2000" dirty="0">
                <a:solidFill>
                  <a:srgbClr val="0070C0"/>
                </a:solidFill>
              </a:rPr>
              <a:t>Operating subsidies are awarded. Generally speaking, with the support of a series of fiscal policies, private pension institutions should speed up their development, which is not the case, according to some private institutions.According to the reflection of the private pension institutions, the subsidy policy has </a:t>
            </a:r>
            <a:r>
              <a:rPr lang="en-US" altLang="zh-CN" sz="2000" dirty="0">
                <a:solidFill>
                  <a:srgbClr val="0070C0"/>
                </a:solidFill>
              </a:rPr>
              <a:t>not </a:t>
            </a:r>
            <a:r>
              <a:rPr lang="zh-CN" altLang="en-US" sz="2000" dirty="0">
                <a:solidFill>
                  <a:srgbClr val="0070C0"/>
                </a:solidFill>
              </a:rPr>
              <a:t>been implemented. </a:t>
            </a:r>
            <a:endParaRPr lang="en-US" altLang="zh-CN" sz="2000" dirty="0">
              <a:solidFill>
                <a:srgbClr val="0070C0"/>
              </a:solidFill>
            </a:endParaRPr>
          </a:p>
          <a:p>
            <a:r>
              <a:rPr lang="zh-CN" altLang="en-US" sz="2000" dirty="0">
                <a:solidFill>
                  <a:srgbClr val="0070C0"/>
                </a:solidFill>
              </a:rPr>
              <a:t>Private old-age institutions have higher initial investment, higher operating costs, longer payback period, less state policies than public institutions, and the original financial support of the policy has been distorted in the display, making the development of private old-age institutions worse. </a:t>
            </a:r>
            <a:endParaRPr lang="en-US" altLang="zh-CN" sz="2000" dirty="0">
              <a:solidFill>
                <a:srgbClr val="0070C0"/>
              </a:solidFill>
            </a:endParaRPr>
          </a:p>
          <a:p>
            <a:r>
              <a:rPr lang="zh-CN" altLang="en-US" sz="2000" dirty="0">
                <a:solidFill>
                  <a:srgbClr val="0070C0"/>
                </a:solidFill>
              </a:rPr>
              <a:t>In order to survive, private pension institutions are forced to raise the fee standards and raise the living threshold of the elderly, resulting in high vacancy rate of private pension institutions and difficult business operation.</a:t>
            </a:r>
          </a:p>
          <a:p>
            <a:endParaRPr lang="zh-CN" alt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11560" y="476672"/>
            <a:ext cx="8075240" cy="5976664"/>
          </a:xfrm>
        </p:spPr>
        <p:txBody>
          <a:bodyPr>
            <a:normAutofit fontScale="70000" lnSpcReduction="20000"/>
          </a:bodyPr>
          <a:lstStyle/>
          <a:p>
            <a:r>
              <a:rPr lang="zh-CN" altLang="en-US" sz="3800" b="1" dirty="0">
                <a:latin typeface="Times New Roman" panose="02020603050405020304" pitchFamily="18" charset="0"/>
              </a:rPr>
              <a:t>2. most elderly have lower incomes, and the </a:t>
            </a:r>
            <a:r>
              <a:rPr lang="en-US" altLang="zh-CN" sz="3800" b="1" dirty="0">
                <a:latin typeface="Times New Roman" panose="02020603050405020304" pitchFamily="18" charset="0"/>
              </a:rPr>
              <a:t>pay </a:t>
            </a:r>
            <a:r>
              <a:rPr lang="zh-CN" altLang="en-US" sz="3800" b="1" dirty="0">
                <a:latin typeface="Times New Roman" panose="02020603050405020304" pitchFamily="18" charset="0"/>
              </a:rPr>
              <a:t>ability is limited.</a:t>
            </a:r>
          </a:p>
          <a:p>
            <a:r>
              <a:rPr lang="zh-CN" altLang="en-US" sz="3200" dirty="0">
                <a:solidFill>
                  <a:srgbClr val="0070C0"/>
                </a:solidFill>
                <a:ea typeface="+mj-ea"/>
              </a:rPr>
              <a:t>According to our 2015 survey in cities and towns of Henan Province, 6.8% of the elderly without income after retirement, 17.7% of them have income between 0 </a:t>
            </a:r>
            <a:r>
              <a:rPr lang="en-US" altLang="zh-CN" sz="3200" dirty="0">
                <a:solidFill>
                  <a:srgbClr val="0070C0"/>
                </a:solidFill>
                <a:ea typeface="+mj-ea"/>
              </a:rPr>
              <a:t>—</a:t>
            </a:r>
            <a:r>
              <a:rPr lang="zh-CN" altLang="en-US" sz="3200" dirty="0">
                <a:solidFill>
                  <a:srgbClr val="0070C0"/>
                </a:solidFill>
                <a:ea typeface="+mj-ea"/>
              </a:rPr>
              <a:t>1000 yuan, 34.6% have income between 1001 and 2000 yuan, and 10.8% have income above 3000</a:t>
            </a:r>
            <a:r>
              <a:rPr lang="en-US" altLang="zh-CN" sz="3200" dirty="0">
                <a:solidFill>
                  <a:srgbClr val="0070C0"/>
                </a:solidFill>
                <a:ea typeface="+mj-ea"/>
              </a:rPr>
              <a:t>yuan</a:t>
            </a:r>
            <a:r>
              <a:rPr lang="zh-CN" altLang="en-US" sz="3200" dirty="0">
                <a:solidFill>
                  <a:srgbClr val="0070C0"/>
                </a:solidFill>
                <a:ea typeface="+mj-ea"/>
              </a:rPr>
              <a:t>. </a:t>
            </a:r>
            <a:r>
              <a:rPr lang="en-US" altLang="zh-CN" sz="3200" dirty="0">
                <a:solidFill>
                  <a:srgbClr val="0070C0"/>
                </a:solidFill>
                <a:ea typeface="+mj-ea"/>
              </a:rPr>
              <a:t>About</a:t>
            </a:r>
            <a:r>
              <a:rPr lang="zh-CN" altLang="en-US" sz="3200" dirty="0">
                <a:solidFill>
                  <a:srgbClr val="0070C0"/>
                </a:solidFill>
                <a:ea typeface="+mj-ea"/>
              </a:rPr>
              <a:t> the economic burden of the elderly, 43.7% of the elderly have </a:t>
            </a:r>
            <a:r>
              <a:rPr lang="en-US" altLang="zh-CN" sz="3200" dirty="0">
                <a:solidFill>
                  <a:srgbClr val="0070C0"/>
                </a:solidFill>
                <a:ea typeface="+mj-ea"/>
              </a:rPr>
              <a:t>surplus per</a:t>
            </a:r>
            <a:r>
              <a:rPr lang="zh-CN" altLang="en-US" sz="3200" dirty="0">
                <a:solidFill>
                  <a:srgbClr val="0070C0"/>
                </a:solidFill>
                <a:ea typeface="+mj-ea"/>
              </a:rPr>
              <a:t> monthly . 27.6% of the elderly basically budgets, and 12.4% of the elderly live beyond their means.</a:t>
            </a:r>
            <a:endParaRPr lang="en-US" altLang="zh-CN" sz="3200" dirty="0">
              <a:solidFill>
                <a:srgbClr val="0070C0"/>
              </a:solidFill>
              <a:ea typeface="+mj-ea"/>
            </a:endParaRPr>
          </a:p>
          <a:p>
            <a:r>
              <a:rPr lang="zh-CN" altLang="en-US" sz="3200" dirty="0">
                <a:solidFill>
                  <a:srgbClr val="0070C0"/>
                </a:solidFill>
                <a:ea typeface="+mj-ea"/>
              </a:rPr>
              <a:t>The </a:t>
            </a:r>
            <a:r>
              <a:rPr lang="en-US" altLang="zh-CN" sz="3200" dirty="0">
                <a:solidFill>
                  <a:srgbClr val="0070C0"/>
                </a:solidFill>
                <a:ea typeface="+mj-ea"/>
              </a:rPr>
              <a:t>pay </a:t>
            </a:r>
            <a:r>
              <a:rPr lang="zh-CN" altLang="en-US" sz="3200" dirty="0">
                <a:solidFill>
                  <a:srgbClr val="0070C0"/>
                </a:solidFill>
                <a:ea typeface="+mj-ea"/>
              </a:rPr>
              <a:t>ability  has a great impact on the choice of pension services. Institutional pension accounts for 15.6%  </a:t>
            </a:r>
            <a:r>
              <a:rPr lang="en-US" altLang="zh-CN" sz="3200" dirty="0">
                <a:solidFill>
                  <a:srgbClr val="0070C0"/>
                </a:solidFill>
                <a:ea typeface="+mj-ea"/>
              </a:rPr>
              <a:t>in </a:t>
            </a:r>
            <a:r>
              <a:rPr lang="zh-CN" altLang="en-US" sz="3200" dirty="0">
                <a:solidFill>
                  <a:srgbClr val="0070C0"/>
                </a:solidFill>
                <a:ea typeface="+mj-ea"/>
              </a:rPr>
              <a:t> the non-income elderly, 21.0% in the range of 0-3000 yuan, while the majority of the elderly with monthly income  more than 3000 yuan choose institutional pension. This shows that the higher the income of the elderly, the more inclined to institutional pension. </a:t>
            </a:r>
            <a:endParaRPr lang="en-US" altLang="zh-CN" sz="3200" dirty="0">
              <a:solidFill>
                <a:srgbClr val="0070C0"/>
              </a:solidFill>
              <a:ea typeface="+mj-ea"/>
            </a:endParaRPr>
          </a:p>
          <a:p>
            <a:r>
              <a:rPr lang="zh-CN" altLang="en-US" sz="3200" dirty="0">
                <a:solidFill>
                  <a:srgbClr val="0070C0"/>
                </a:solidFill>
                <a:ea typeface="+mj-ea"/>
              </a:rPr>
              <a:t>According to our survey in Henan Province in 2016, more than 80% of the rural elderly have a monthly fixed income  less than 1,000 yuan, 70% of the rural elderly have a monthly income  less than 500 yuan, and 13.5% of the elderly have a monthly income  more than 1,000 yuan.</a:t>
            </a:r>
          </a:p>
          <a:p>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文本框 3"/>
          <p:cNvSpPr txBox="1">
            <a:spLocks noChangeArrowheads="1"/>
          </p:cNvSpPr>
          <p:nvPr/>
        </p:nvSpPr>
        <p:spPr bwMode="auto">
          <a:xfrm>
            <a:off x="298450" y="352425"/>
            <a:ext cx="8594725" cy="6247864"/>
          </a:xfrm>
          <a:prstGeom prst="rect">
            <a:avLst/>
          </a:prstGeom>
          <a:noFill/>
          <a:ln w="9525">
            <a:noFill/>
            <a:miter lim="800000"/>
          </a:ln>
        </p:spPr>
        <p:txBody>
          <a:bodyPr>
            <a:spAutoFit/>
          </a:bodyPr>
          <a:lstStyle/>
          <a:p>
            <a:r>
              <a:rPr lang="zh-CN" altLang="en-US" sz="2000" dirty="0">
                <a:solidFill>
                  <a:srgbClr val="0070C0"/>
                </a:solidFill>
                <a:ea typeface="+mj-ea"/>
              </a:rPr>
              <a:t>Even within the monthly range of 1-500 yuan, most of the elderly's fixed income comes from only a few tens of dollars of endowment insurance, which is not enough to pay for other daily life accidents. When the monthly income of the elderly is more than 500 yuan, with the increase of income denial, the elderly are more likely to choose institutional pension</a:t>
            </a:r>
            <a:r>
              <a:rPr lang="en-US" altLang="zh-CN" sz="2000" dirty="0">
                <a:solidFill>
                  <a:srgbClr val="0070C0"/>
                </a:solidFill>
                <a:ea typeface="+mj-ea"/>
              </a:rPr>
              <a:t>.For the elderly with a monthly income  less than 500 yuan and no fixed income, the probability of choosing an institution to provide for the aged is not high, and only maintains at 11%. This shows that the old people in rural areas can not bear the price of pension odd and even shares very well, but can not afford the services of pension institutions, and the effective demand is insufficient.</a:t>
            </a:r>
          </a:p>
          <a:p>
            <a:r>
              <a:rPr lang="en-US" altLang="zh-CN" sz="2000" dirty="0">
                <a:solidFill>
                  <a:srgbClr val="0070C0"/>
                </a:solidFill>
                <a:ea typeface="+mj-ea"/>
              </a:rPr>
              <a:t>In the case of low occupancy rate, institutions have to reduce costs through low wages, high-intensity labor, low-level services and other means. Therefore, the key to solve the problem of the shortage of service personnel in private pension institutions is to implement and strengthen the government's financial subsidy policy to the pension service institutions, while increasing the retirement income of the elderly.</a:t>
            </a:r>
          </a:p>
          <a:p>
            <a:endParaRPr lang="en-US" altLang="zh-CN"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634082"/>
          </a:xfrm>
        </p:spPr>
        <p:txBody>
          <a:bodyPr>
            <a:normAutofit/>
          </a:bodyPr>
          <a:lstStyle/>
          <a:p>
            <a:r>
              <a:rPr lang="en-US" altLang="zh-CN" sz="2800" b="1" dirty="0">
                <a:solidFill>
                  <a:schemeClr val="tx1"/>
                </a:solidFill>
                <a:latin typeface="+mn-ea"/>
                <a:ea typeface="+mn-ea"/>
              </a:rPr>
              <a:t>V. New policy initiatives</a:t>
            </a:r>
            <a:endParaRPr lang="zh-CN" altLang="en-US" sz="2800" dirty="0">
              <a:solidFill>
                <a:schemeClr val="tx1"/>
              </a:solidFill>
              <a:latin typeface="+mn-ea"/>
              <a:ea typeface="+mn-ea"/>
            </a:endParaRPr>
          </a:p>
        </p:txBody>
      </p:sp>
      <p:sp>
        <p:nvSpPr>
          <p:cNvPr id="3" name="内容占位符 2"/>
          <p:cNvSpPr>
            <a:spLocks noGrp="1"/>
          </p:cNvSpPr>
          <p:nvPr>
            <p:ph sz="quarter" idx="1"/>
          </p:nvPr>
        </p:nvSpPr>
        <p:spPr>
          <a:xfrm>
            <a:off x="755576" y="1052736"/>
            <a:ext cx="7931224" cy="4967064"/>
          </a:xfrm>
        </p:spPr>
        <p:txBody>
          <a:bodyPr>
            <a:normAutofit/>
          </a:bodyPr>
          <a:lstStyle/>
          <a:p>
            <a:r>
              <a:rPr lang="en-US" altLang="zh-CN" sz="2000" dirty="0">
                <a:solidFill>
                  <a:srgbClr val="0070C0"/>
                </a:solidFill>
                <a:latin typeface="+mj-ea"/>
                <a:ea typeface="+mj-ea"/>
              </a:rPr>
              <a:t>1.Promoting government purchase for aged care services.</a:t>
            </a:r>
          </a:p>
          <a:p>
            <a:r>
              <a:rPr lang="en-US" altLang="zh-CN" sz="2000" dirty="0">
                <a:solidFill>
                  <a:srgbClr val="0070C0"/>
                </a:solidFill>
              </a:rPr>
              <a:t>Improve the government’s purchase for an aged care service system, guided by the needs of the elderly’s basic aged care services,focus on closely related projects such as life care and rehabilitation care for the elderly,priority should be given to eligible elderly people, low-income seniors, disabled, semi-disabled elderly people with financial difficulties, and elderly families with family planning difficulties in purchasing the corresponding old-age care services;in order to meet the government-funded conditions for the elderly to buy food, bathing, cleaning, emergency, medical assistance, nursing and other on-site services,purchase services such as community day care, rehabilitation services for the elderly.</a:t>
            </a:r>
          </a:p>
          <a:p>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772400" cy="562074"/>
          </a:xfrm>
        </p:spPr>
        <p:txBody>
          <a:bodyPr>
            <a:normAutofit fontScale="90000"/>
          </a:bodyPr>
          <a:lstStyle/>
          <a:p>
            <a:r>
              <a:rPr lang="zh-CN" altLang="en-US" sz="3200" b="1" dirty="0">
                <a:solidFill>
                  <a:srgbClr val="8E6D48"/>
                </a:solidFill>
                <a:latin typeface="宋体" panose="02010600030101010101" pitchFamily="2" charset="-122"/>
                <a:ea typeface="张海山锐谐体" panose="02000000000000000000" pitchFamily="2" charset="-122"/>
              </a:rPr>
              <a:t>Ⅰ</a:t>
            </a:r>
            <a:r>
              <a:rPr lang="en-US" altLang="zh-CN" sz="3200" b="1" dirty="0">
                <a:solidFill>
                  <a:srgbClr val="8E6D48"/>
                </a:solidFill>
                <a:latin typeface="宋体" panose="02010600030101010101" pitchFamily="2" charset="-122"/>
                <a:ea typeface="宋体" panose="02010600030101010101" pitchFamily="2" charset="-122"/>
              </a:rPr>
              <a:t> </a:t>
            </a:r>
            <a:r>
              <a:rPr lang="en-US" altLang="zh-CN" sz="3200" b="1" dirty="0">
                <a:solidFill>
                  <a:srgbClr val="8E6D48"/>
                </a:solidFill>
                <a:ea typeface="张海山锐谐体" panose="02000000000000000000" pitchFamily="2" charset="-122"/>
              </a:rPr>
              <a:t>Social Background</a:t>
            </a:r>
            <a:endParaRPr lang="zh-CN" altLang="en-US" sz="3200" dirty="0"/>
          </a:p>
        </p:txBody>
      </p:sp>
      <p:sp>
        <p:nvSpPr>
          <p:cNvPr id="3" name="内容占位符 2"/>
          <p:cNvSpPr>
            <a:spLocks noGrp="1"/>
          </p:cNvSpPr>
          <p:nvPr>
            <p:ph sz="quarter" idx="1"/>
          </p:nvPr>
        </p:nvSpPr>
        <p:spPr>
          <a:xfrm>
            <a:off x="755576" y="1268760"/>
            <a:ext cx="7931224" cy="4751040"/>
          </a:xfrm>
        </p:spPr>
        <p:txBody>
          <a:bodyPr>
            <a:normAutofit/>
          </a:bodyPr>
          <a:lstStyle/>
          <a:p>
            <a:r>
              <a:rPr lang="en-US" altLang="zh-CN" sz="2000" dirty="0">
                <a:solidFill>
                  <a:srgbClr val="0070C0"/>
                </a:solidFill>
                <a:ea typeface="微软雅黑" panose="020B0503020204020204" pitchFamily="34" charset="-122"/>
              </a:rPr>
              <a:t>The elderly service personnel include not only the managers of all kinds of the elderly service institutions, but also the professional, technical, skilled personnel engaged in medical care, rehabilitation, nursing, nutrition, psychological and social work for the aged.</a:t>
            </a:r>
          </a:p>
          <a:p>
            <a:r>
              <a:rPr lang="en-US" altLang="zh-CN" sz="2000" dirty="0">
                <a:solidFill>
                  <a:srgbClr val="0070C0"/>
                </a:solidFill>
                <a:ea typeface="微软雅黑" panose="020B0503020204020204" pitchFamily="34" charset="-122"/>
              </a:rPr>
              <a:t>At present, China has entered a stage of highly aging. By the end of 2017, the number of people over 60 years old in China has reached 240.9 million, accounting for 17.3% of the population, of which people over 65 years old is </a:t>
            </a:r>
            <a:r>
              <a:rPr lang="en-US" altLang="zh-CN" sz="2000" dirty="0">
                <a:solidFill>
                  <a:srgbClr val="0070C0"/>
                </a:solidFill>
                <a:ea typeface="微软雅黑" panose="020B0503020204020204" pitchFamily="34" charset="-122"/>
                <a:sym typeface="+mn-ea"/>
              </a:rPr>
              <a:t>158.31 million</a:t>
            </a:r>
            <a:r>
              <a:rPr lang="en-US" altLang="zh-CN" sz="2000" dirty="0">
                <a:solidFill>
                  <a:srgbClr val="0070C0"/>
                </a:solidFill>
                <a:ea typeface="微软雅黑" panose="020B0503020204020204" pitchFamily="34" charset="-122"/>
              </a:rPr>
              <a:t>, accounting for 11.4%. It is characterized by the accelerating growth of the elderly population, the highly increase of the elderly and the disabled, as well the increasingly prominent trend of empty nesting and miniaturization.</a:t>
            </a:r>
          </a:p>
          <a:p>
            <a:endParaRPr lang="en-US" altLang="zh-CN" sz="2000" dirty="0">
              <a:solidFill>
                <a:srgbClr val="0070C0"/>
              </a:solidFill>
              <a:latin typeface="微软雅黑" panose="020B0503020204020204" pitchFamily="34" charset="-122"/>
              <a:ea typeface="微软雅黑" panose="020B0503020204020204" pitchFamily="34" charset="-122"/>
            </a:endParaRPr>
          </a:p>
          <a:p>
            <a:endParaRPr lang="en-US" altLang="zh-CN" dirty="0">
              <a:solidFill>
                <a:schemeClr val="accent1">
                  <a:lumMod val="75000"/>
                </a:schemeClr>
              </a:solidFill>
              <a:latin typeface="幼圆" panose="02010509060101010101" pitchFamily="49" charset="-122"/>
              <a:ea typeface="幼圆" panose="020105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67544" y="620688"/>
            <a:ext cx="8280920" cy="5904656"/>
          </a:xfrm>
        </p:spPr>
        <p:txBody>
          <a:bodyPr>
            <a:normAutofit/>
          </a:bodyPr>
          <a:lstStyle/>
          <a:p>
            <a:pPr lvl="0"/>
            <a:r>
              <a:rPr lang="en-US" altLang="zh-CN" sz="2000" dirty="0">
                <a:solidFill>
                  <a:srgbClr val="0070C0"/>
                </a:solidFill>
                <a:ea typeface="+mj-ea"/>
              </a:rPr>
              <a:t>2.Improve fiscal and tax support policies.</a:t>
            </a:r>
          </a:p>
          <a:p>
            <a:pPr lvl="0"/>
            <a:r>
              <a:rPr lang="en-US" altLang="zh-CN" sz="2000" dirty="0">
                <a:solidFill>
                  <a:srgbClr val="0070C0"/>
                </a:solidFill>
                <a:ea typeface="+mj-ea"/>
              </a:rPr>
              <a:t>Increase government funding for the development of the aged care service industry, and establish a stable funding mechanism for the funding of old age.Governments at all levels should use more than 50% of the lottery public welfare funds for social welfare undertakings to develop the aged care service industry,and gradually increase the proportion with the increase of the elderly population.Among them, the funds supporting the development of private pension services shall not be less than 30%.Local governments should provide subsidies for accident insurance for elderly people to purchase for the elderly.</a:t>
            </a:r>
          </a:p>
          <a:p>
            <a:pPr lvl="0"/>
            <a:r>
              <a:rPr lang="en-US" altLang="zh-CN" sz="2000" dirty="0">
                <a:solidFill>
                  <a:srgbClr val="0070C0"/>
                </a:solidFill>
                <a:ea typeface="+mj-ea"/>
              </a:rPr>
              <a:t>3.Through subsidized investment, loan interest subsidies, operating subsidies, and purchase of services, social capital will be guided to organize large-scale and chain-based old-age care institutions, and individuals will be encouraged to organize family-based and small-scale old-age care institutions. We will implement preferential policies for  land use, subsidies, tax reductions,and personnel training for  socially-established institutions.</a:t>
            </a:r>
          </a:p>
          <a:p>
            <a:endParaRPr lang="en-US" altLang="zh-CN" sz="2000" dirty="0">
              <a:solidFill>
                <a:srgbClr val="0070C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539552" y="620688"/>
            <a:ext cx="8147248" cy="5399112"/>
          </a:xfrm>
        </p:spPr>
        <p:txBody>
          <a:bodyPr>
            <a:normAutofit/>
          </a:bodyPr>
          <a:lstStyle/>
          <a:p>
            <a:pPr lvl="0"/>
            <a:r>
              <a:rPr lang="en-US" altLang="zh-CN" sz="2000" dirty="0">
                <a:solidFill>
                  <a:srgbClr val="0070C0"/>
                </a:solidFill>
              </a:rPr>
              <a:t>4.Build a home community pension service network.</a:t>
            </a:r>
          </a:p>
          <a:p>
            <a:r>
              <a:rPr lang="en-US" altLang="zh-CN" sz="2000" dirty="0">
                <a:solidFill>
                  <a:srgbClr val="0070C0"/>
                </a:solidFill>
              </a:rPr>
              <a:t>Building and improving the community pension service information platform,to realize the timely and effective docking of information on the supply and demand of various pension service entities such as catering, housekeeping, health and the elderly, provide customized services such as food support, cleaning, bathing, medical assistance, help and emergency, and promote the socialization of home care services.</a:t>
            </a:r>
          </a:p>
          <a:p>
            <a:pPr lvl="0"/>
            <a:r>
              <a:rPr lang="en-US" altLang="zh-CN" sz="2000" dirty="0">
                <a:solidFill>
                  <a:srgbClr val="0070C0"/>
                </a:solidFill>
              </a:rPr>
              <a:t>5.Improve the capacity of rural old-age services.</a:t>
            </a:r>
          </a:p>
          <a:p>
            <a:r>
              <a:rPr lang="en-US" altLang="zh-CN" sz="2000" dirty="0">
                <a:solidFill>
                  <a:srgbClr val="0070C0"/>
                </a:solidFill>
              </a:rPr>
              <a:t>Strengthen the construction and transformation of rural nursing homes and promote the service facilities to meet the standards,under the premise of meeting the needs of the rural poor people, it provides convenient and accessible elderly services for the rural low-income seniors and disabled and semi-disabled elderly.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11560" y="476672"/>
            <a:ext cx="8075240" cy="5543128"/>
          </a:xfrm>
        </p:spPr>
        <p:txBody>
          <a:bodyPr>
            <a:normAutofit/>
          </a:bodyPr>
          <a:lstStyle/>
          <a:p>
            <a:pPr lvl="0"/>
            <a:r>
              <a:rPr lang="en-US" altLang="zh-CN" sz="2000" dirty="0">
                <a:solidFill>
                  <a:srgbClr val="0070C0"/>
                </a:solidFill>
              </a:rPr>
              <a:t>6.Cultivate and strengthen healthy and aged care service enterprises.</a:t>
            </a:r>
          </a:p>
          <a:p>
            <a:r>
              <a:rPr lang="en-US" altLang="zh-CN" sz="2000" dirty="0">
                <a:solidFill>
                  <a:srgbClr val="0070C0"/>
                </a:solidFill>
              </a:rPr>
              <a:t>Actively introduce advanced foreign management models and service concepts,promote the chain and group development of healthy pension enterprises.Encourage the development of healthy old-age industries and related industries, and plan to build a number of leisure and health care, medical rehabilitation and health care industry bases.</a:t>
            </a:r>
          </a:p>
          <a:p>
            <a:pPr lvl="0"/>
            <a:r>
              <a:rPr lang="en-US" altLang="zh-CN" sz="2000" dirty="0">
                <a:solidFill>
                  <a:srgbClr val="0070C0"/>
                </a:solidFill>
              </a:rPr>
              <a:t>7.Relax foreign investment.</a:t>
            </a:r>
          </a:p>
          <a:p>
            <a:r>
              <a:rPr lang="en-US" altLang="zh-CN" sz="2000" dirty="0">
                <a:solidFill>
                  <a:srgbClr val="0070C0"/>
                </a:solidFill>
              </a:rPr>
              <a:t>On the basis of encouraging foreign investors to organize for-profit pension institutions in China,further liberalize the market,encourage foreign investors to set up non-profit pension institutions,the non-profit pension institution established by it and the non-profit pension institutions established by domestic investors enjoy the same preferential policies.</a:t>
            </a:r>
          </a:p>
          <a:p>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11560" y="548680"/>
            <a:ext cx="8075240" cy="5832648"/>
          </a:xfrm>
        </p:spPr>
        <p:txBody>
          <a:bodyPr>
            <a:noAutofit/>
          </a:bodyPr>
          <a:lstStyle/>
          <a:p>
            <a:pPr lvl="0"/>
            <a:r>
              <a:rPr lang="en-US" altLang="zh-CN" sz="2000" dirty="0">
                <a:solidFill>
                  <a:srgbClr val="0070C0"/>
                </a:solidFill>
              </a:rPr>
              <a:t>8.Explore the establishment of a long-term care insurance system.</a:t>
            </a:r>
          </a:p>
          <a:p>
            <a:r>
              <a:rPr lang="en-US" altLang="zh-CN" sz="2000" dirty="0">
                <a:solidFill>
                  <a:srgbClr val="0070C0"/>
                </a:solidFill>
              </a:rPr>
              <a:t>Piloting the long-term care insurance system,explore the establishment of long-term care and care systems that are linked and complemented by long-term care insurance, long-term commercial care insurance, nursing subsidies, and nursing assistance,enhance the ability of the elderly to receive care and promote the continued development of the care system.</a:t>
            </a:r>
          </a:p>
          <a:p>
            <a:pPr lvl="0"/>
            <a:r>
              <a:rPr lang="en-US" altLang="zh-CN" sz="2000" dirty="0">
                <a:solidFill>
                  <a:srgbClr val="0070C0"/>
                </a:solidFill>
              </a:rPr>
              <a:t>9.Improve the salary and benefits of pensioners.</a:t>
            </a:r>
          </a:p>
          <a:p>
            <a:r>
              <a:rPr lang="en-US" altLang="zh-CN" sz="2000" dirty="0">
                <a:solidFill>
                  <a:srgbClr val="0070C0"/>
                </a:solidFill>
              </a:rPr>
              <a:t>Explore the establishment of pension service personnel entry subsidies, training subsidies and job subsidies, etc,increase the protection of vocational training, wages and benefits, and social status,open up the channels for the career development of the aged care service talents.Local governments are encouraged to provide subsidies for the purchase of social insurance for elderly care workers.Nursing caregiver into public welfare jobs.</a:t>
            </a:r>
          </a:p>
          <a:p>
            <a:endParaRPr lang="zh-CN" altLang="en-US" sz="2000" dirty="0">
              <a:solidFill>
                <a:srgbClr val="0070C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539552" y="620688"/>
            <a:ext cx="8147248" cy="5399112"/>
          </a:xfrm>
        </p:spPr>
        <p:txBody>
          <a:bodyPr>
            <a:normAutofit/>
          </a:bodyPr>
          <a:lstStyle/>
          <a:p>
            <a:r>
              <a:rPr lang="en-US" altLang="zh-CN" sz="2200" dirty="0">
                <a:solidFill>
                  <a:srgbClr val="0070C0"/>
                </a:solidFill>
              </a:rPr>
              <a:t>Improve the linkage mechanism between vocational skill level and remuneration package for aged care workers.For professional and technical personnel employed in the old-age institutions, the same professional assessment and promotion policies as those of medical institutions and welfare institutions.</a:t>
            </a:r>
          </a:p>
          <a:p>
            <a:pPr lvl="0"/>
            <a:r>
              <a:rPr lang="en-US" altLang="zh-CN" sz="2200" dirty="0">
                <a:solidFill>
                  <a:srgbClr val="0070C0"/>
                </a:solidFill>
              </a:rPr>
              <a:t>10.Strengthen the education and training of endowment service personnel.</a:t>
            </a:r>
          </a:p>
          <a:p>
            <a:r>
              <a:rPr lang="en-US" altLang="zh-CN" sz="2200" dirty="0">
                <a:solidFill>
                  <a:srgbClr val="0070C0"/>
                </a:solidFill>
              </a:rPr>
              <a:t>Encourage institutions of higher learning and vocational colleges to set up old professional disciplines such as old-age service management, social work, medical care, nursing rehabilitation, nutritional catering, and psychological counseling.Through the training of orders and the construction of training bases, the nursing staff of the post have been trained in professional skills.Gradually establish a professional manager mechanism for the development of the aged care service industry, and create a group of management-oriented talents in the field of aged care services.</a:t>
            </a:r>
          </a:p>
          <a:p>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noRot="1" noChangeArrowheads="1"/>
          </p:cNvSpPr>
          <p:nvPr>
            <p:ph type="title"/>
          </p:nvPr>
        </p:nvSpPr>
        <p:spPr>
          <a:xfrm>
            <a:off x="298450" y="228600"/>
            <a:ext cx="8540750" cy="733425"/>
          </a:xfrm>
        </p:spPr>
        <p:txBody>
          <a:bodyPr>
            <a:normAutofit/>
          </a:bodyPr>
          <a:lstStyle/>
          <a:p>
            <a:pPr algn="l" eaLnBrk="1" hangingPunct="1"/>
            <a:r>
              <a:rPr lang="en-US" altLang="zh-CN" sz="2800" b="1" dirty="0">
                <a:solidFill>
                  <a:schemeClr val="tx1"/>
                </a:solidFill>
                <a:latin typeface="+mn-ea"/>
                <a:ea typeface="+mn-ea"/>
              </a:rPr>
              <a:t>Ⅵ Changes that are taking place</a:t>
            </a:r>
          </a:p>
        </p:txBody>
      </p:sp>
      <p:sp>
        <p:nvSpPr>
          <p:cNvPr id="4" name="内容占位符 3"/>
          <p:cNvSpPr>
            <a:spLocks noGrp="1"/>
          </p:cNvSpPr>
          <p:nvPr>
            <p:ph sz="half" idx="2"/>
          </p:nvPr>
        </p:nvSpPr>
        <p:spPr>
          <a:xfrm>
            <a:off x="539553" y="1211263"/>
            <a:ext cx="8299648" cy="5129212"/>
          </a:xfrm>
        </p:spPr>
        <p:txBody>
          <a:bodyPr>
            <a:normAutofit/>
          </a:bodyPr>
          <a:lstStyle/>
          <a:p>
            <a:pPr eaLnBrk="1" hangingPunct="1">
              <a:spcBef>
                <a:spcPct val="0"/>
              </a:spcBef>
              <a:buFontTx/>
              <a:buNone/>
              <a:defRPr/>
            </a:pPr>
            <a:r>
              <a:rPr lang="en-US" altLang="zh-CN" sz="2200" b="1" noProof="1">
                <a:solidFill>
                  <a:schemeClr val="accent5">
                    <a:lumMod val="25000"/>
                  </a:schemeClr>
                </a:solidFill>
                <a:latin typeface="+mn-ea"/>
                <a:sym typeface="+mn-ea"/>
              </a:rPr>
              <a:t>1.T</a:t>
            </a:r>
            <a:r>
              <a:rPr lang="zh-CN" altLang="en-US" sz="2200" b="1" noProof="1">
                <a:solidFill>
                  <a:schemeClr val="accent5">
                    <a:lumMod val="25000"/>
                  </a:schemeClr>
                </a:solidFill>
                <a:latin typeface="+mn-ea"/>
                <a:sym typeface="+mn-ea"/>
              </a:rPr>
              <a:t>he new </a:t>
            </a:r>
            <a:r>
              <a:rPr lang="en-US" altLang="zh-CN" sz="2200" b="1" noProof="1">
                <a:solidFill>
                  <a:schemeClr val="accent5">
                    <a:lumMod val="25000"/>
                  </a:schemeClr>
                </a:solidFill>
                <a:latin typeface="+mn-ea"/>
                <a:sym typeface="+mn-ea"/>
              </a:rPr>
              <a:t>elderly care</a:t>
            </a:r>
            <a:r>
              <a:rPr lang="zh-CN" altLang="en-US" sz="2200" b="1" noProof="1">
                <a:solidFill>
                  <a:schemeClr val="accent5">
                    <a:lumMod val="25000"/>
                  </a:schemeClr>
                </a:solidFill>
                <a:latin typeface="+mn-ea"/>
                <a:sym typeface="+mn-ea"/>
              </a:rPr>
              <a:t> industry is booming, attracting a number of young people to </a:t>
            </a:r>
            <a:r>
              <a:rPr lang="en-US" altLang="zh-CN" sz="2200" b="1" noProof="1">
                <a:solidFill>
                  <a:schemeClr val="accent5">
                    <a:lumMod val="25000"/>
                  </a:schemeClr>
                </a:solidFill>
                <a:latin typeface="+mn-ea"/>
                <a:sym typeface="+mn-ea"/>
              </a:rPr>
              <a:t>transform</a:t>
            </a:r>
            <a:r>
              <a:rPr lang="zh-CN" altLang="en-US" sz="2200" b="1" noProof="1">
                <a:solidFill>
                  <a:schemeClr val="accent5">
                    <a:lumMod val="25000"/>
                  </a:schemeClr>
                </a:solidFill>
                <a:latin typeface="+mn-ea"/>
                <a:sym typeface="+mn-ea"/>
              </a:rPr>
              <a:t> </a:t>
            </a:r>
            <a:r>
              <a:rPr lang="en-US" altLang="zh-CN" sz="2200" b="1" noProof="1">
                <a:solidFill>
                  <a:schemeClr val="accent5">
                    <a:lumMod val="25000"/>
                  </a:schemeClr>
                </a:solidFill>
                <a:latin typeface="+mn-ea"/>
                <a:sym typeface="+mn-ea"/>
              </a:rPr>
              <a:t>or </a:t>
            </a:r>
            <a:r>
              <a:rPr lang="zh-CN" altLang="en-US" sz="2200" b="1" noProof="1">
                <a:solidFill>
                  <a:schemeClr val="accent5">
                    <a:lumMod val="25000"/>
                  </a:schemeClr>
                </a:solidFill>
                <a:latin typeface="+mn-ea"/>
                <a:sym typeface="+mn-ea"/>
              </a:rPr>
              <a:t>join </a:t>
            </a:r>
            <a:r>
              <a:rPr lang="en-US" altLang="zh-CN" sz="2200" b="1" noProof="1">
                <a:solidFill>
                  <a:schemeClr val="accent5">
                    <a:lumMod val="25000"/>
                  </a:schemeClr>
                </a:solidFill>
                <a:latin typeface="+mn-ea"/>
                <a:sym typeface="+mn-ea"/>
              </a:rPr>
              <a:t>in.</a:t>
            </a:r>
            <a:endParaRPr lang="zh-CN" altLang="en-US" sz="2200" noProof="1">
              <a:solidFill>
                <a:schemeClr val="accent5">
                  <a:lumMod val="25000"/>
                </a:schemeClr>
              </a:solidFill>
              <a:latin typeface="+mn-ea"/>
            </a:endParaRPr>
          </a:p>
          <a:p>
            <a:pPr eaLnBrk="1" hangingPunct="1">
              <a:spcBef>
                <a:spcPct val="0"/>
              </a:spcBef>
              <a:buFontTx/>
              <a:buNone/>
              <a:defRPr/>
            </a:pPr>
            <a:r>
              <a:rPr lang="zh-CN" altLang="en-US" sz="2200" noProof="1">
                <a:solidFill>
                  <a:schemeClr val="accent5">
                    <a:lumMod val="25000"/>
                  </a:schemeClr>
                </a:solidFill>
                <a:latin typeface="+mj-ea"/>
                <a:ea typeface="+mj-ea"/>
                <a:sym typeface="+mn-ea"/>
              </a:rPr>
              <a:t>  </a:t>
            </a:r>
            <a:r>
              <a:rPr lang="zh-CN" altLang="en-US" sz="2000" noProof="1">
                <a:solidFill>
                  <a:srgbClr val="0070C0"/>
                </a:solidFill>
                <a:ea typeface="微软雅黑" panose="020B0503020204020204" pitchFamily="34" charset="-122"/>
                <a:sym typeface="+mn-ea"/>
              </a:rPr>
              <a:t>In recent years, with the government‘s attention and the adjustment of industrial structure, the investment boom of old-age car</a:t>
            </a:r>
            <a:r>
              <a:rPr lang="en-US" altLang="zh-CN" sz="2000" noProof="1">
                <a:solidFill>
                  <a:srgbClr val="0070C0"/>
                </a:solidFill>
                <a:ea typeface="微软雅黑" panose="020B0503020204020204" pitchFamily="34" charset="-122"/>
                <a:sym typeface="+mn-ea"/>
              </a:rPr>
              <a:t>ing</a:t>
            </a:r>
            <a:r>
              <a:rPr lang="zh-CN" altLang="en-US" sz="2000" noProof="1">
                <a:solidFill>
                  <a:srgbClr val="0070C0"/>
                </a:solidFill>
                <a:ea typeface="微软雅黑" panose="020B0503020204020204" pitchFamily="34" charset="-122"/>
                <a:sym typeface="+mn-ea"/>
              </a:rPr>
              <a:t> </a:t>
            </a:r>
            <a:r>
              <a:rPr lang="en-US" altLang="zh-CN" sz="2000" noProof="1">
                <a:solidFill>
                  <a:srgbClr val="0070C0"/>
                </a:solidFill>
                <a:ea typeface="微软雅黑" panose="020B0503020204020204" pitchFamily="34" charset="-122"/>
                <a:sym typeface="+mn-ea"/>
              </a:rPr>
              <a:t>real </a:t>
            </a:r>
            <a:r>
              <a:rPr lang="zh-CN" altLang="en-US" sz="2000" noProof="1">
                <a:solidFill>
                  <a:srgbClr val="0070C0"/>
                </a:solidFill>
                <a:ea typeface="微软雅黑" panose="020B0503020204020204" pitchFamily="34" charset="-122"/>
                <a:sym typeface="+mn-ea"/>
              </a:rPr>
              <a:t>estate begins to rise, and estate </a:t>
            </a:r>
            <a:r>
              <a:rPr lang="en-US" altLang="zh-CN" sz="2000" noProof="1">
                <a:solidFill>
                  <a:srgbClr val="0070C0"/>
                </a:solidFill>
                <a:ea typeface="微软雅黑" panose="020B0503020204020204" pitchFamily="34" charset="-122"/>
                <a:sym typeface="+mn-ea"/>
              </a:rPr>
              <a:t>investor</a:t>
            </a:r>
            <a:r>
              <a:rPr lang="zh-CN" altLang="en-US" sz="2000" noProof="1">
                <a:solidFill>
                  <a:srgbClr val="0070C0"/>
                </a:solidFill>
                <a:ea typeface="微软雅黑" panose="020B0503020204020204" pitchFamily="34" charset="-122"/>
                <a:sym typeface="+mn-ea"/>
              </a:rPr>
              <a:t>, financial insurance institutions and overseas funds </a:t>
            </a:r>
            <a:r>
              <a:rPr lang="en-US" altLang="zh-CN" sz="2000" noProof="1">
                <a:solidFill>
                  <a:srgbClr val="0070C0"/>
                </a:solidFill>
                <a:ea typeface="微软雅黑" panose="020B0503020204020204" pitchFamily="34" charset="-122"/>
                <a:sym typeface="+mn-ea"/>
              </a:rPr>
              <a:t>tend</a:t>
            </a:r>
            <a:r>
              <a:rPr lang="zh-CN" altLang="en-US" sz="2000" noProof="1">
                <a:solidFill>
                  <a:srgbClr val="0070C0"/>
                </a:solidFill>
                <a:ea typeface="微软雅黑" panose="020B0503020204020204" pitchFamily="34" charset="-122"/>
                <a:sym typeface="+mn-ea"/>
              </a:rPr>
              <a:t> to </a:t>
            </a:r>
            <a:r>
              <a:rPr lang="en-US" altLang="zh-CN" sz="2000" noProof="1">
                <a:solidFill>
                  <a:srgbClr val="0070C0"/>
                </a:solidFill>
                <a:ea typeface="微软雅黑" panose="020B0503020204020204" pitchFamily="34" charset="-122"/>
                <a:sym typeface="+mn-ea"/>
              </a:rPr>
              <a:t>invest </a:t>
            </a:r>
            <a:r>
              <a:rPr lang="zh-CN" altLang="en-US" sz="2000" noProof="1">
                <a:solidFill>
                  <a:srgbClr val="0070C0"/>
                </a:solidFill>
                <a:ea typeface="微软雅黑" panose="020B0503020204020204" pitchFamily="34" charset="-122"/>
                <a:sym typeface="+mn-ea"/>
              </a:rPr>
              <a:t>old-age car</a:t>
            </a:r>
            <a:r>
              <a:rPr lang="en-US" altLang="zh-CN" sz="2000" noProof="1">
                <a:solidFill>
                  <a:srgbClr val="0070C0"/>
                </a:solidFill>
                <a:ea typeface="微软雅黑" panose="020B0503020204020204" pitchFamily="34" charset="-122"/>
                <a:sym typeface="+mn-ea"/>
              </a:rPr>
              <a:t>ing</a:t>
            </a:r>
            <a:r>
              <a:rPr lang="zh-CN" altLang="en-US" sz="2000" noProof="1">
                <a:solidFill>
                  <a:srgbClr val="0070C0"/>
                </a:solidFill>
                <a:ea typeface="微软雅黑" panose="020B0503020204020204" pitchFamily="34" charset="-122"/>
                <a:sym typeface="+mn-ea"/>
              </a:rPr>
              <a:t> real estate. </a:t>
            </a:r>
            <a:endParaRPr lang="en-US" altLang="zh-CN" sz="2000" noProof="1">
              <a:solidFill>
                <a:srgbClr val="0070C0"/>
              </a:solidFill>
              <a:ea typeface="微软雅黑" panose="020B0503020204020204" pitchFamily="34" charset="-122"/>
              <a:sym typeface="+mn-ea"/>
            </a:endParaRPr>
          </a:p>
          <a:p>
            <a:pPr eaLnBrk="1" hangingPunct="1">
              <a:spcBef>
                <a:spcPct val="0"/>
              </a:spcBef>
              <a:buFontTx/>
              <a:buNone/>
              <a:defRPr/>
            </a:pPr>
            <a:r>
              <a:rPr lang="en-US" altLang="zh-CN" sz="2000" noProof="1">
                <a:solidFill>
                  <a:srgbClr val="0070C0"/>
                </a:solidFill>
                <a:ea typeface="微软雅黑" panose="020B0503020204020204" pitchFamily="34" charset="-122"/>
                <a:sym typeface="+mn-ea"/>
              </a:rPr>
              <a:t>  </a:t>
            </a:r>
            <a:r>
              <a:rPr lang="zh-CN" altLang="en-US" sz="2000" noProof="1">
                <a:solidFill>
                  <a:srgbClr val="0070C0"/>
                </a:solidFill>
                <a:ea typeface="微软雅黑" panose="020B0503020204020204" pitchFamily="34" charset="-122"/>
                <a:sym typeface="+mn-ea"/>
              </a:rPr>
              <a:t>Residential, health, medical care, culture</a:t>
            </a:r>
            <a:r>
              <a:rPr lang="en-US" altLang="zh-CN" sz="2000" noProof="1">
                <a:solidFill>
                  <a:srgbClr val="0070C0"/>
                </a:solidFill>
                <a:ea typeface="微软雅黑" panose="020B0503020204020204" pitchFamily="34" charset="-122"/>
                <a:sym typeface="+mn-ea"/>
              </a:rPr>
              <a:t>,old care</a:t>
            </a:r>
            <a:r>
              <a:rPr lang="zh-CN" altLang="en-US" sz="2000" noProof="1">
                <a:solidFill>
                  <a:srgbClr val="0070C0"/>
                </a:solidFill>
                <a:ea typeface="微软雅黑" panose="020B0503020204020204" pitchFamily="34" charset="-122"/>
                <a:sym typeface="+mn-ea"/>
              </a:rPr>
              <a:t> and other functions are all set inside the </a:t>
            </a:r>
            <a:r>
              <a:rPr lang="en-US" altLang="zh-CN" sz="2000" noProof="1">
                <a:solidFill>
                  <a:srgbClr val="0070C0"/>
                </a:solidFill>
                <a:ea typeface="微软雅黑" panose="020B0503020204020204" pitchFamily="34" charset="-122"/>
                <a:sym typeface="+mn-ea"/>
              </a:rPr>
              <a:t>old-age caring</a:t>
            </a:r>
            <a:r>
              <a:rPr lang="zh-CN" altLang="en-US" sz="2000" noProof="1">
                <a:solidFill>
                  <a:srgbClr val="0070C0"/>
                </a:solidFill>
                <a:ea typeface="微软雅黑" panose="020B0503020204020204" pitchFamily="34" charset="-122"/>
                <a:sym typeface="+mn-ea"/>
              </a:rPr>
              <a:t> real estate projects. Due to the beautiful environment, advanced service facilities and </a:t>
            </a:r>
            <a:r>
              <a:rPr lang="en-US" altLang="zh-CN" sz="2000" noProof="1">
                <a:solidFill>
                  <a:srgbClr val="0070C0"/>
                </a:solidFill>
                <a:ea typeface="微软雅黑" panose="020B0503020204020204" pitchFamily="34" charset="-122"/>
                <a:sym typeface="+mn-ea"/>
              </a:rPr>
              <a:t>thick</a:t>
            </a:r>
            <a:r>
              <a:rPr lang="zh-CN" altLang="en-US" sz="2000" noProof="1">
                <a:solidFill>
                  <a:srgbClr val="0070C0"/>
                </a:solidFill>
                <a:ea typeface="微软雅黑" panose="020B0503020204020204" pitchFamily="34" charset="-122"/>
                <a:sym typeface="+mn-ea"/>
              </a:rPr>
              <a:t> cultural atmosphere, some buyers are attracted to purchase. It also provides a platform for a large number of young elderly care service personnel with professional background. The post-80s and post-90s generation have become the main force in some emerging </a:t>
            </a:r>
            <a:r>
              <a:rPr lang="en-US" altLang="zh-CN" sz="2000" noProof="1">
                <a:solidFill>
                  <a:srgbClr val="0070C0"/>
                </a:solidFill>
                <a:ea typeface="微软雅黑" panose="020B0503020204020204" pitchFamily="34" charset="-122"/>
                <a:sym typeface="+mn-ea"/>
              </a:rPr>
              <a:t>old-age care </a:t>
            </a:r>
            <a:r>
              <a:rPr lang="zh-CN" altLang="en-US" sz="2000" noProof="1">
                <a:solidFill>
                  <a:srgbClr val="0070C0"/>
                </a:solidFill>
                <a:ea typeface="微软雅黑" panose="020B0503020204020204" pitchFamily="34" charset="-122"/>
                <a:sym typeface="+mn-ea"/>
              </a:rPr>
              <a:t>institutions.</a:t>
            </a:r>
          </a:p>
          <a:p>
            <a:pPr eaLnBrk="1" hangingPunct="1">
              <a:spcBef>
                <a:spcPct val="0"/>
              </a:spcBef>
              <a:buFontTx/>
              <a:buNone/>
              <a:defRPr/>
            </a:pPr>
            <a:endParaRPr lang="en-US" altLang="zh-CN" sz="2400" noProof="1">
              <a:solidFill>
                <a:schemeClr val="accent5">
                  <a:lumMod val="25000"/>
                </a:schemeClr>
              </a:solidFill>
              <a:latin typeface="幼圆" panose="02010509060101010101" pitchFamily="49" charset="-122"/>
              <a:ea typeface="幼圆" panose="02010509060101010101" pitchFamily="49" charset="-122"/>
              <a:sym typeface="+mn-ea"/>
            </a:endParaRPr>
          </a:p>
          <a:p>
            <a:pPr eaLnBrk="1" hangingPunct="1">
              <a:spcBef>
                <a:spcPct val="0"/>
              </a:spcBef>
              <a:buFontTx/>
              <a:buNone/>
              <a:defRPr/>
            </a:pPr>
            <a:endParaRPr lang="zh-CN" altLang="en-US" sz="2400" noProof="1">
              <a:solidFill>
                <a:schemeClr val="accent5">
                  <a:lumMod val="25000"/>
                </a:schemeClr>
              </a:solidFill>
              <a:latin typeface="幼圆" panose="02010509060101010101" pitchFamily="49" charset="-122"/>
              <a:ea typeface="幼圆" panose="02010509060101010101" pitchFamily="49" charset="-122"/>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5781675" y="325438"/>
            <a:ext cx="3111500" cy="2857500"/>
          </a:xfrm>
        </p:spPr>
        <p:txBody>
          <a:bodyPr/>
          <a:lstStyle/>
          <a:p>
            <a:pPr algn="l" eaLnBrk="1" hangingPunct="1">
              <a:defRPr/>
            </a:pPr>
            <a:r>
              <a:rPr lang="zh-CN" altLang="en-US" sz="2800" noProof="1"/>
              <a:t>杭州乌镇雅园</a:t>
            </a:r>
            <a:br>
              <a:rPr lang="zh-CN" altLang="en-US" sz="2800"/>
            </a:br>
            <a:r>
              <a:rPr lang="zh-CN" altLang="en-US" sz="2400" noProof="1">
                <a:solidFill>
                  <a:schemeClr val="accent5">
                    <a:lumMod val="25000"/>
                  </a:schemeClr>
                </a:solidFill>
              </a:rPr>
              <a:t>集养生居住区、颐乐学院、养老示范区、医疗公园、特色商业区和度假酒店区六大板块于一体。</a:t>
            </a:r>
          </a:p>
        </p:txBody>
      </p:sp>
      <p:pic>
        <p:nvPicPr>
          <p:cNvPr id="14339" name="内容占位符 13" descr="IMG_20180327_134436"/>
          <p:cNvPicPr>
            <a:picLocks noGrp="1" noRot="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17463" y="33338"/>
            <a:ext cx="5586412" cy="3149600"/>
          </a:xfrm>
        </p:spPr>
      </p:pic>
      <p:pic>
        <p:nvPicPr>
          <p:cNvPr id="14340" name="内容占位符 14" descr="IMG_20180327_134527"/>
          <p:cNvPicPr>
            <a:picLocks noGrp="1" noRot="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3503613" y="3328988"/>
            <a:ext cx="5627687" cy="3173412"/>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914400" y="274638"/>
            <a:ext cx="7772400" cy="706090"/>
          </a:xfrm>
        </p:spPr>
        <p:txBody>
          <a:bodyPr/>
          <a:lstStyle/>
          <a:p>
            <a:pPr eaLnBrk="1" hangingPunct="1">
              <a:defRPr/>
            </a:pPr>
            <a:r>
              <a:rPr lang="zh-CN" altLang="en-US" sz="2800" noProof="1">
                <a:solidFill>
                  <a:schemeClr val="accent5">
                    <a:lumMod val="50000"/>
                  </a:schemeClr>
                </a:solidFill>
                <a:sym typeface="+mn-ea"/>
              </a:rPr>
              <a:t>蕾娜范（烟台）养老服务有限公司</a:t>
            </a:r>
            <a:r>
              <a:rPr lang="zh-CN" altLang="en-US" sz="2800" noProof="1">
                <a:sym typeface="+mn-ea"/>
              </a:rPr>
              <a:t>(外国法人独资)</a:t>
            </a:r>
            <a:endParaRPr lang="zh-CN" altLang="en-US" sz="2800" noProof="1">
              <a:solidFill>
                <a:schemeClr val="accent5">
                  <a:lumMod val="50000"/>
                </a:schemeClr>
              </a:solidFill>
            </a:endParaRPr>
          </a:p>
        </p:txBody>
      </p:sp>
      <p:pic>
        <p:nvPicPr>
          <p:cNvPr id="15363" name="内容占位符 9" descr="IMG_6618"/>
          <p:cNvPicPr>
            <a:picLocks noGrp="1" noRot="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663575" y="1168400"/>
            <a:ext cx="7751763" cy="51689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内容占位符 6" descr="IMG_6646"/>
          <p:cNvPicPr>
            <a:picLocks noGrp="1" noRot="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257175" y="323850"/>
            <a:ext cx="3849688" cy="5775325"/>
          </a:xfrm>
        </p:spPr>
      </p:pic>
      <p:pic>
        <p:nvPicPr>
          <p:cNvPr id="16387" name="内容占位符 7" descr="IMG_6644"/>
          <p:cNvPicPr>
            <a:picLocks noGrp="1" noRot="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824413" y="323850"/>
            <a:ext cx="3849687" cy="577532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2"/>
          </p:nvPr>
        </p:nvSpPr>
        <p:spPr>
          <a:xfrm>
            <a:off x="251520" y="404663"/>
            <a:ext cx="8846443" cy="6235849"/>
          </a:xfrm>
        </p:spPr>
        <p:txBody>
          <a:bodyPr>
            <a:normAutofit/>
          </a:bodyPr>
          <a:lstStyle/>
          <a:p>
            <a:pPr eaLnBrk="1" hangingPunct="1">
              <a:spcBef>
                <a:spcPct val="0"/>
              </a:spcBef>
              <a:buFontTx/>
              <a:buNone/>
              <a:defRPr/>
            </a:pPr>
            <a:r>
              <a:rPr lang="en-US" altLang="zh-CN" sz="2400" b="1" noProof="1">
                <a:solidFill>
                  <a:schemeClr val="accent5">
                    <a:lumMod val="50000"/>
                  </a:schemeClr>
                </a:solidFill>
                <a:latin typeface="幼圆" panose="02010509060101010101" pitchFamily="49" charset="-122"/>
                <a:ea typeface="幼圆" panose="02010509060101010101" pitchFamily="49" charset="-122"/>
                <a:sym typeface="+mn-ea"/>
              </a:rPr>
              <a:t>2.</a:t>
            </a:r>
            <a:r>
              <a:rPr sz="2400" b="1" noProof="1">
                <a:solidFill>
                  <a:schemeClr val="accent5">
                    <a:lumMod val="50000"/>
                  </a:schemeClr>
                </a:solidFill>
                <a:latin typeface="幼圆" panose="02010509060101010101" pitchFamily="49" charset="-122"/>
                <a:ea typeface="幼圆" panose="02010509060101010101" pitchFamily="49" charset="-122"/>
                <a:sym typeface="+mn-ea"/>
              </a:rPr>
              <a:t>Community home-based care </a:t>
            </a:r>
            <a:r>
              <a:rPr lang="en-US" sz="2400" b="1" noProof="1">
                <a:solidFill>
                  <a:schemeClr val="accent5">
                    <a:lumMod val="50000"/>
                  </a:schemeClr>
                </a:solidFill>
                <a:latin typeface="幼圆" panose="02010509060101010101" pitchFamily="49" charset="-122"/>
                <a:ea typeface="幼圆" panose="02010509060101010101" pitchFamily="49" charset="-122"/>
                <a:sym typeface="+mn-ea"/>
              </a:rPr>
              <a:t>for the old</a:t>
            </a:r>
            <a:r>
              <a:rPr sz="2400" b="1" noProof="1">
                <a:solidFill>
                  <a:schemeClr val="accent5">
                    <a:lumMod val="50000"/>
                  </a:schemeClr>
                </a:solidFill>
                <a:latin typeface="幼圆" panose="02010509060101010101" pitchFamily="49" charset="-122"/>
                <a:ea typeface="幼圆" panose="02010509060101010101" pitchFamily="49" charset="-122"/>
                <a:sym typeface="+mn-ea"/>
              </a:rPr>
              <a:t> has also attracted a number of young people</a:t>
            </a:r>
            <a:r>
              <a:rPr lang="en-US" altLang="zh-CN" sz="2400" b="1" noProof="1">
                <a:solidFill>
                  <a:schemeClr val="accent5">
                    <a:lumMod val="50000"/>
                  </a:schemeClr>
                </a:solidFill>
                <a:latin typeface="幼圆" panose="02010509060101010101" pitchFamily="49" charset="-122"/>
                <a:ea typeface="幼圆" panose="02010509060101010101" pitchFamily="49" charset="-122"/>
                <a:sym typeface="+mn-ea"/>
              </a:rPr>
              <a:t>.</a:t>
            </a:r>
            <a:endParaRPr lang="zh-CN" altLang="en-US" sz="2400" noProof="1">
              <a:solidFill>
                <a:schemeClr val="accent5">
                  <a:lumMod val="50000"/>
                </a:schemeClr>
              </a:solidFill>
              <a:latin typeface="幼圆" panose="02010509060101010101" pitchFamily="49" charset="-122"/>
              <a:ea typeface="幼圆" panose="02010509060101010101" pitchFamily="49" charset="-122"/>
            </a:endParaRPr>
          </a:p>
          <a:p>
            <a:pPr eaLnBrk="1" hangingPunct="1">
              <a:spcBef>
                <a:spcPct val="0"/>
              </a:spcBef>
              <a:buFontTx/>
              <a:buNone/>
              <a:defRPr/>
            </a:pPr>
            <a:r>
              <a:rPr lang="en-US" sz="2000" noProof="1">
                <a:solidFill>
                  <a:schemeClr val="accent5">
                    <a:lumMod val="50000"/>
                  </a:schemeClr>
                </a:solidFill>
                <a:latin typeface="幼圆" panose="02010509060101010101" pitchFamily="49" charset="-122"/>
                <a:ea typeface="幼圆" panose="02010509060101010101" pitchFamily="49" charset="-122"/>
                <a:sym typeface="+mn-ea"/>
              </a:rPr>
              <a:t>  </a:t>
            </a:r>
            <a:r>
              <a:rPr lang="en-US" sz="2000" noProof="1">
                <a:solidFill>
                  <a:srgbClr val="0070C0"/>
                </a:solidFill>
                <a:ea typeface="微软雅黑" panose="020B0503020204020204" pitchFamily="34" charset="-122"/>
                <a:sym typeface="+mn-ea"/>
              </a:rPr>
              <a:t>The g</a:t>
            </a:r>
            <a:r>
              <a:rPr sz="2000" noProof="1">
                <a:solidFill>
                  <a:srgbClr val="0070C0"/>
                </a:solidFill>
                <a:ea typeface="微软雅黑" panose="020B0503020204020204" pitchFamily="34" charset="-122"/>
                <a:sym typeface="+mn-ea"/>
              </a:rPr>
              <a:t>overnment vigorously promote</a:t>
            </a:r>
            <a:r>
              <a:rPr lang="en-US" sz="2000" noProof="1">
                <a:solidFill>
                  <a:srgbClr val="0070C0"/>
                </a:solidFill>
                <a:ea typeface="微软雅黑" panose="020B0503020204020204" pitchFamily="34" charset="-122"/>
                <a:sym typeface="+mn-ea"/>
              </a:rPr>
              <a:t>s</a:t>
            </a:r>
            <a:r>
              <a:rPr sz="2000" noProof="1">
                <a:solidFill>
                  <a:srgbClr val="0070C0"/>
                </a:solidFill>
                <a:ea typeface="微软雅黑" panose="020B0503020204020204" pitchFamily="34" charset="-122"/>
                <a:sym typeface="+mn-ea"/>
              </a:rPr>
              <a:t> the Community home-based care service </a:t>
            </a:r>
            <a:r>
              <a:rPr lang="en-US" sz="2000" noProof="1">
                <a:solidFill>
                  <a:srgbClr val="0070C0"/>
                </a:solidFill>
                <a:ea typeface="微软雅黑" panose="020B0503020204020204" pitchFamily="34" charset="-122"/>
                <a:sym typeface="+mn-ea"/>
              </a:rPr>
              <a:t>for old people.</a:t>
            </a:r>
            <a:r>
              <a:rPr sz="2000" noProof="1">
                <a:solidFill>
                  <a:srgbClr val="0070C0"/>
                </a:solidFill>
                <a:ea typeface="微软雅黑" panose="020B0503020204020204" pitchFamily="34" charset="-122"/>
                <a:sym typeface="+mn-ea"/>
              </a:rPr>
              <a:t> </a:t>
            </a:r>
            <a:r>
              <a:rPr lang="en-US" sz="2000" noProof="1">
                <a:solidFill>
                  <a:srgbClr val="0070C0"/>
                </a:solidFill>
                <a:ea typeface="微软雅黑" panose="020B0503020204020204" pitchFamily="34" charset="-122"/>
                <a:sym typeface="+mn-ea"/>
              </a:rPr>
              <a:t>By </a:t>
            </a:r>
            <a:r>
              <a:rPr sz="2000" noProof="1">
                <a:solidFill>
                  <a:srgbClr val="0070C0"/>
                </a:solidFill>
                <a:ea typeface="微软雅黑" panose="020B0503020204020204" pitchFamily="34" charset="-122"/>
                <a:sym typeface="+mn-ea"/>
              </a:rPr>
              <a:t>purchasing service</a:t>
            </a:r>
            <a:r>
              <a:rPr lang="en-US" sz="2000" noProof="1">
                <a:solidFill>
                  <a:srgbClr val="0070C0"/>
                </a:solidFill>
                <a:ea typeface="微软雅黑" panose="020B0503020204020204" pitchFamily="34" charset="-122"/>
                <a:sym typeface="+mn-ea"/>
              </a:rPr>
              <a:t>,it</a:t>
            </a:r>
            <a:r>
              <a:rPr sz="2000" noProof="1">
                <a:solidFill>
                  <a:srgbClr val="0070C0"/>
                </a:solidFill>
                <a:ea typeface="微软雅黑" panose="020B0503020204020204" pitchFamily="34" charset="-122"/>
                <a:sym typeface="+mn-ea"/>
              </a:rPr>
              <a:t> </a:t>
            </a:r>
            <a:r>
              <a:rPr lang="en-US" sz="2000" noProof="1">
                <a:solidFill>
                  <a:srgbClr val="0070C0"/>
                </a:solidFill>
                <a:ea typeface="微软雅黑" panose="020B0503020204020204" pitchFamily="34" charset="-122"/>
                <a:sym typeface="+mn-ea"/>
              </a:rPr>
              <a:t>brings in</a:t>
            </a:r>
            <a:r>
              <a:rPr sz="2000" noProof="1">
                <a:solidFill>
                  <a:srgbClr val="0070C0"/>
                </a:solidFill>
                <a:ea typeface="微软雅黑" panose="020B0503020204020204" pitchFamily="34" charset="-122"/>
                <a:sym typeface="+mn-ea"/>
              </a:rPr>
              <a:t> a number of emerging </a:t>
            </a:r>
            <a:r>
              <a:rPr lang="en-US" sz="2000" noProof="1">
                <a:solidFill>
                  <a:srgbClr val="0070C0"/>
                </a:solidFill>
                <a:ea typeface="微软雅黑" panose="020B0503020204020204" pitchFamily="34" charset="-122"/>
                <a:sym typeface="+mn-ea"/>
              </a:rPr>
              <a:t>elderly care</a:t>
            </a:r>
            <a:r>
              <a:rPr sz="2000" noProof="1">
                <a:solidFill>
                  <a:srgbClr val="0070C0"/>
                </a:solidFill>
                <a:ea typeface="微软雅黑" panose="020B0503020204020204" pitchFamily="34" charset="-122"/>
                <a:sym typeface="+mn-ea"/>
              </a:rPr>
              <a:t> institutions</a:t>
            </a:r>
            <a:r>
              <a:rPr lang="en-US" sz="2000" noProof="1">
                <a:solidFill>
                  <a:srgbClr val="0070C0"/>
                </a:solidFill>
                <a:ea typeface="微软雅黑" panose="020B0503020204020204" pitchFamily="34" charset="-122"/>
                <a:sym typeface="+mn-ea"/>
              </a:rPr>
              <a:t> entering</a:t>
            </a:r>
            <a:r>
              <a:rPr sz="2000" noProof="1">
                <a:solidFill>
                  <a:srgbClr val="0070C0"/>
                </a:solidFill>
                <a:ea typeface="微软雅黑" panose="020B0503020204020204" pitchFamily="34" charset="-122"/>
                <a:sym typeface="+mn-ea"/>
              </a:rPr>
              <a:t> services, </a:t>
            </a:r>
            <a:r>
              <a:rPr lang="en-US" sz="2000" noProof="1">
                <a:solidFill>
                  <a:srgbClr val="0070C0"/>
                </a:solidFill>
                <a:ea typeface="微软雅黑" panose="020B0503020204020204" pitchFamily="34" charset="-122"/>
                <a:sym typeface="+mn-ea"/>
              </a:rPr>
              <a:t>providing</a:t>
            </a:r>
            <a:r>
              <a:rPr sz="2000" noProof="1">
                <a:solidFill>
                  <a:srgbClr val="0070C0"/>
                </a:solidFill>
                <a:ea typeface="微软雅黑" panose="020B0503020204020204" pitchFamily="34" charset="-122"/>
                <a:sym typeface="+mn-ea"/>
              </a:rPr>
              <a:t> health, </a:t>
            </a:r>
            <a:r>
              <a:rPr lang="en-US" sz="2000" noProof="1">
                <a:solidFill>
                  <a:srgbClr val="0070C0"/>
                </a:solidFill>
                <a:ea typeface="微软雅黑" panose="020B0503020204020204" pitchFamily="34" charset="-122"/>
                <a:sym typeface="+mn-ea"/>
              </a:rPr>
              <a:t>medical </a:t>
            </a:r>
            <a:r>
              <a:rPr sz="2000" noProof="1">
                <a:solidFill>
                  <a:srgbClr val="0070C0"/>
                </a:solidFill>
                <a:ea typeface="微软雅黑" panose="020B0503020204020204" pitchFamily="34" charset="-122"/>
                <a:sym typeface="+mn-ea"/>
              </a:rPr>
              <a:t>care, entertainment and </a:t>
            </a:r>
            <a:r>
              <a:rPr lang="en-US" sz="2000" noProof="1">
                <a:solidFill>
                  <a:srgbClr val="0070C0"/>
                </a:solidFill>
                <a:ea typeface="微软雅黑" panose="020B0503020204020204" pitchFamily="34" charset="-122"/>
                <a:sym typeface="+mn-ea"/>
              </a:rPr>
              <a:t>elderly care.</a:t>
            </a:r>
            <a:r>
              <a:rPr sz="2000" noProof="1">
                <a:solidFill>
                  <a:srgbClr val="0070C0"/>
                </a:solidFill>
                <a:ea typeface="微软雅黑" panose="020B0503020204020204" pitchFamily="34" charset="-122"/>
                <a:sym typeface="+mn-ea"/>
              </a:rPr>
              <a:t> </a:t>
            </a:r>
            <a:r>
              <a:rPr lang="en-US" sz="2000" noProof="1">
                <a:solidFill>
                  <a:srgbClr val="0070C0"/>
                </a:solidFill>
                <a:ea typeface="微软雅黑" panose="020B0503020204020204" pitchFamily="34" charset="-122"/>
                <a:sym typeface="+mn-ea"/>
              </a:rPr>
              <a:t>The </a:t>
            </a:r>
            <a:r>
              <a:rPr sz="2000" noProof="1">
                <a:solidFill>
                  <a:srgbClr val="0070C0"/>
                </a:solidFill>
                <a:ea typeface="微软雅黑" panose="020B0503020204020204" pitchFamily="34" charset="-122"/>
                <a:sym typeface="+mn-ea"/>
              </a:rPr>
              <a:t>group management, chaining operation, standardized service </a:t>
            </a:r>
            <a:r>
              <a:rPr lang="en-US" sz="2000" noProof="1">
                <a:solidFill>
                  <a:srgbClr val="0070C0"/>
                </a:solidFill>
                <a:ea typeface="微软雅黑" panose="020B0503020204020204" pitchFamily="34" charset="-122"/>
                <a:sym typeface="+mn-ea"/>
              </a:rPr>
              <a:t>and </a:t>
            </a:r>
            <a:r>
              <a:rPr sz="2000" noProof="1">
                <a:solidFill>
                  <a:srgbClr val="0070C0"/>
                </a:solidFill>
                <a:ea typeface="微软雅黑" panose="020B0503020204020204" pitchFamily="34" charset="-122"/>
                <a:sym typeface="+mn-ea"/>
              </a:rPr>
              <a:t>domestic environment also absorb a large number of young people to work in the </a:t>
            </a:r>
            <a:r>
              <a:rPr lang="en-US" sz="2000" noProof="1">
                <a:solidFill>
                  <a:srgbClr val="0070C0"/>
                </a:solidFill>
                <a:ea typeface="微软雅黑" panose="020B0503020204020204" pitchFamily="34" charset="-122"/>
                <a:sym typeface="+mn-ea"/>
              </a:rPr>
              <a:t>elderly care</a:t>
            </a:r>
            <a:r>
              <a:rPr sz="2000" noProof="1">
                <a:solidFill>
                  <a:srgbClr val="0070C0"/>
                </a:solidFill>
                <a:ea typeface="微软雅黑" panose="020B0503020204020204" pitchFamily="34" charset="-122"/>
                <a:sym typeface="+mn-ea"/>
              </a:rPr>
              <a:t> services and social </a:t>
            </a:r>
            <a:r>
              <a:rPr lang="en-US" sz="2000" noProof="1">
                <a:solidFill>
                  <a:srgbClr val="0070C0"/>
                </a:solidFill>
                <a:ea typeface="微软雅黑" panose="020B0503020204020204" pitchFamily="34" charset="-122"/>
                <a:sym typeface="+mn-ea"/>
              </a:rPr>
              <a:t>work</a:t>
            </a:r>
            <a:r>
              <a:rPr sz="2000" noProof="1">
                <a:solidFill>
                  <a:srgbClr val="0070C0"/>
                </a:solidFill>
                <a:ea typeface="微软雅黑" panose="020B0503020204020204" pitchFamily="34" charset="-122"/>
                <a:sym typeface="+mn-ea"/>
              </a:rPr>
              <a:t>.</a:t>
            </a:r>
            <a:endParaRPr lang="en-US" sz="2000" noProof="1">
              <a:solidFill>
                <a:srgbClr val="0070C0"/>
              </a:solidFill>
              <a:ea typeface="微软雅黑" panose="020B0503020204020204" pitchFamily="34" charset="-122"/>
              <a:sym typeface="+mn-ea"/>
            </a:endParaRPr>
          </a:p>
          <a:p>
            <a:pPr>
              <a:spcBef>
                <a:spcPct val="0"/>
              </a:spcBef>
              <a:buNone/>
              <a:defRPr/>
            </a:pPr>
            <a:r>
              <a:rPr lang="en-US" altLang="zh-CN" sz="2400" b="1" noProof="1">
                <a:solidFill>
                  <a:schemeClr val="accent5">
                    <a:lumMod val="50000"/>
                  </a:schemeClr>
                </a:solidFill>
                <a:latin typeface="幼圆" panose="02010509060101010101" pitchFamily="49" charset="-122"/>
                <a:ea typeface="幼圆" panose="02010509060101010101" pitchFamily="49" charset="-122"/>
                <a:sym typeface="+mn-ea"/>
              </a:rPr>
              <a:t>3.Social recognition of elderly care service staff and social workers has been gradually increased.</a:t>
            </a:r>
            <a:endParaRPr lang="en-US" altLang="zh-CN" sz="2400" noProof="1">
              <a:solidFill>
                <a:schemeClr val="accent5">
                  <a:lumMod val="50000"/>
                </a:schemeClr>
              </a:solidFill>
              <a:latin typeface="幼圆" panose="02010509060101010101" pitchFamily="49" charset="-122"/>
              <a:ea typeface="幼圆" panose="02010509060101010101" pitchFamily="49" charset="-122"/>
            </a:endParaRPr>
          </a:p>
          <a:p>
            <a:pPr>
              <a:spcBef>
                <a:spcPct val="0"/>
              </a:spcBef>
              <a:buNone/>
              <a:defRPr/>
            </a:pPr>
            <a:r>
              <a:rPr lang="en-US" altLang="zh-CN" sz="2000" noProof="1">
                <a:solidFill>
                  <a:srgbClr val="0070C0"/>
                </a:solidFill>
                <a:latin typeface="微软雅黑" panose="020B0503020204020204" pitchFamily="34" charset="-122"/>
                <a:ea typeface="微软雅黑" panose="020B0503020204020204" pitchFamily="34" charset="-122"/>
                <a:sym typeface="+mn-ea"/>
              </a:rPr>
              <a:t>    </a:t>
            </a:r>
            <a:r>
              <a:rPr lang="en-US" altLang="zh-CN" sz="2000" noProof="1">
                <a:solidFill>
                  <a:srgbClr val="0070C0"/>
                </a:solidFill>
                <a:ea typeface="微软雅黑" panose="020B0503020204020204" pitchFamily="34" charset="-122"/>
                <a:sym typeface="+mn-ea"/>
              </a:rPr>
              <a:t>Most of the young people are highly educated, they can accept new things quickly and have scientific service concepts and methods. Therefore, social recognition and professional prestige are gradually enhanced. At present, the government also attaches great importance to the selection of outstanding personnel from the staff engaged in social service industry.</a:t>
            </a:r>
            <a:r>
              <a:rPr lang="en-US" altLang="zh-CN" sz="2000" noProof="1">
                <a:solidFill>
                  <a:schemeClr val="accent5">
                    <a:lumMod val="50000"/>
                  </a:schemeClr>
                </a:solidFill>
                <a:ea typeface="幼圆" panose="02010509060101010101" pitchFamily="49" charset="-122"/>
                <a:sym typeface="+mn-ea"/>
              </a:rPr>
              <a:t> </a:t>
            </a:r>
            <a:r>
              <a:rPr lang="en-US" altLang="zh-CN" sz="2000" noProof="1">
                <a:solidFill>
                  <a:srgbClr val="0070C0"/>
                </a:solidFill>
                <a:ea typeface="微软雅黑" panose="020B0503020204020204" pitchFamily="34" charset="-122"/>
                <a:sym typeface="+mn-ea"/>
              </a:rPr>
              <a:t>A considerable number of outstanding service personnel have been elected as NPC members, CPPCC members, leaders of mass organizations, and participants in political discussions.</a:t>
            </a:r>
          </a:p>
          <a:p>
            <a:pPr>
              <a:spcBef>
                <a:spcPct val="0"/>
              </a:spcBef>
              <a:buNone/>
              <a:defRPr/>
            </a:pPr>
            <a:endParaRPr lang="en-US" altLang="zh-CN" sz="2000" noProof="1">
              <a:solidFill>
                <a:srgbClr val="0070C0"/>
              </a:solidFill>
              <a:latin typeface="微软雅黑" panose="020B0503020204020204" pitchFamily="34" charset="-122"/>
              <a:ea typeface="微软雅黑" panose="020B0503020204020204" pitchFamily="34" charset="-122"/>
              <a:sym typeface="+mn-ea"/>
            </a:endParaRPr>
          </a:p>
          <a:p>
            <a:pPr eaLnBrk="1" hangingPunct="1">
              <a:spcBef>
                <a:spcPct val="0"/>
              </a:spcBef>
              <a:buFontTx/>
              <a:buNone/>
              <a:defRPr/>
            </a:pPr>
            <a:endParaRPr lang="en-US" sz="2400" noProof="1">
              <a:solidFill>
                <a:schemeClr val="accent5">
                  <a:lumMod val="50000"/>
                </a:schemeClr>
              </a:solidFill>
              <a:latin typeface="幼圆" panose="02010509060101010101" pitchFamily="49" charset="-122"/>
              <a:ea typeface="幼圆" panose="02010509060101010101" pitchFamily="49" charset="-122"/>
              <a:sym typeface="+mn-ea"/>
            </a:endParaRPr>
          </a:p>
          <a:p>
            <a:pPr eaLnBrk="1" hangingPunct="1">
              <a:spcBef>
                <a:spcPct val="0"/>
              </a:spcBef>
              <a:buFontTx/>
              <a:buNone/>
              <a:defRPr/>
            </a:pPr>
            <a:endParaRPr lang="zh-CN" altLang="en-US" sz="2400" noProof="1">
              <a:solidFill>
                <a:schemeClr val="accent5">
                  <a:lumMod val="50000"/>
                </a:schemeClr>
              </a:solidFill>
              <a:latin typeface="幼圆" panose="02010509060101010101" pitchFamily="49" charset="-122"/>
              <a:ea typeface="幼圆" panose="02010509060101010101" pitchFamily="49"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8630" y="358775"/>
            <a:ext cx="8376285" cy="634365"/>
          </a:xfrm>
        </p:spPr>
        <p:txBody>
          <a:bodyPr>
            <a:noAutofit/>
          </a:bodyPr>
          <a:lstStyle/>
          <a:p>
            <a:br>
              <a:rPr lang="zh-CN" altLang="en-US" sz="2400" dirty="0">
                <a:solidFill>
                  <a:srgbClr val="0070C0"/>
                </a:solidFill>
              </a:rPr>
            </a:br>
            <a:r>
              <a:rPr lang="zh-CN" altLang="en-US" sz="2400" b="1" dirty="0">
                <a:solidFill>
                  <a:schemeClr val="tx1"/>
                </a:solidFill>
                <a:latin typeface="宋体" panose="02010600030101010101" pitchFamily="2" charset="-122"/>
                <a:ea typeface="宋体" panose="02010600030101010101" pitchFamily="2" charset="-122"/>
              </a:rPr>
              <a:t>Ⅱ</a:t>
            </a:r>
            <a:r>
              <a:rPr lang="en-US" altLang="zh-CN" sz="2400" b="1" dirty="0">
                <a:solidFill>
                  <a:schemeClr val="tx1"/>
                </a:solidFill>
                <a:latin typeface="宋体" panose="02010600030101010101" pitchFamily="2" charset="-122"/>
                <a:ea typeface="宋体" panose="02010600030101010101" pitchFamily="2" charset="-122"/>
              </a:rPr>
              <a:t>.</a:t>
            </a:r>
            <a:r>
              <a:rPr lang="en-US" altLang="zh-CN" sz="2400" b="1" dirty="0">
                <a:solidFill>
                  <a:schemeClr val="tx1"/>
                </a:solidFill>
              </a:rPr>
              <a:t>Poor </a:t>
            </a:r>
            <a:r>
              <a:rPr lang="zh-CN" altLang="en-US" sz="2400" b="1" dirty="0">
                <a:solidFill>
                  <a:schemeClr val="tx1"/>
                </a:solidFill>
                <a:sym typeface="+mn-ea"/>
              </a:rPr>
              <a:t>quantity and quality  </a:t>
            </a:r>
            <a:r>
              <a:rPr lang="en-US" altLang="zh-CN" sz="2400" b="1" dirty="0">
                <a:solidFill>
                  <a:schemeClr val="tx1"/>
                </a:solidFill>
                <a:sym typeface="+mn-ea"/>
              </a:rPr>
              <a:t>of the s</a:t>
            </a:r>
            <a:r>
              <a:rPr lang="zh-CN" altLang="en-US" sz="2400" b="1" dirty="0">
                <a:solidFill>
                  <a:schemeClr val="tx1"/>
                </a:solidFill>
                <a:sym typeface="+mn-ea"/>
              </a:rPr>
              <a:t>ervice providers </a:t>
            </a:r>
          </a:p>
        </p:txBody>
      </p:sp>
      <p:sp>
        <p:nvSpPr>
          <p:cNvPr id="3" name="内容占位符 2"/>
          <p:cNvSpPr>
            <a:spLocks noGrp="1"/>
          </p:cNvSpPr>
          <p:nvPr>
            <p:ph sz="quarter" idx="1"/>
          </p:nvPr>
        </p:nvSpPr>
        <p:spPr>
          <a:xfrm>
            <a:off x="611560" y="1124744"/>
            <a:ext cx="8136904" cy="5184576"/>
          </a:xfrm>
        </p:spPr>
        <p:txBody>
          <a:bodyPr>
            <a:normAutofit fontScale="25000" lnSpcReduction="20000"/>
          </a:bodyPr>
          <a:lstStyle/>
          <a:p>
            <a:pPr>
              <a:spcBef>
                <a:spcPct val="0"/>
              </a:spcBef>
              <a:buNone/>
            </a:pPr>
            <a:r>
              <a:rPr lang="en-US" altLang="zh-CN" sz="9600" b="1" dirty="0">
                <a:latin typeface="幼圆" panose="02010509060101010101" pitchFamily="49" charset="-122"/>
                <a:ea typeface="幼圆" panose="02010509060101010101" pitchFamily="49" charset="-122"/>
              </a:rPr>
              <a:t>1.Huge gaps in elderly services</a:t>
            </a:r>
          </a:p>
          <a:p>
            <a:pPr>
              <a:spcBef>
                <a:spcPct val="0"/>
              </a:spcBef>
              <a:buNone/>
            </a:pPr>
            <a:r>
              <a:rPr lang="zh-CN" altLang="en-US" sz="9600" dirty="0">
                <a:solidFill>
                  <a:srgbClr val="00B0F0"/>
                </a:solidFill>
                <a:latin typeface="幼圆" panose="02010509060101010101" pitchFamily="49" charset="-122"/>
                <a:ea typeface="幼圆" panose="02010509060101010101" pitchFamily="49" charset="-122"/>
              </a:rPr>
              <a:t>  </a:t>
            </a:r>
            <a:endParaRPr lang="fr-FR" altLang="zh-CN" sz="9600" dirty="0">
              <a:solidFill>
                <a:srgbClr val="00B0F0"/>
              </a:solidFill>
              <a:latin typeface="幼圆" panose="02010509060101010101" pitchFamily="49" charset="-122"/>
              <a:ea typeface="幼圆" panose="02010509060101010101" pitchFamily="49" charset="-122"/>
            </a:endParaRPr>
          </a:p>
          <a:p>
            <a:pPr>
              <a:spcBef>
                <a:spcPct val="0"/>
              </a:spcBef>
              <a:buNone/>
            </a:pPr>
            <a:endParaRPr lang="fr-FR" altLang="zh-CN" sz="9600" dirty="0">
              <a:solidFill>
                <a:srgbClr val="00B0F0"/>
              </a:solidFill>
              <a:ea typeface="幼圆" panose="02010509060101010101" pitchFamily="49" charset="-122"/>
            </a:endParaRPr>
          </a:p>
          <a:p>
            <a:pPr>
              <a:spcBef>
                <a:spcPct val="0"/>
              </a:spcBef>
              <a:buNone/>
            </a:pPr>
            <a:r>
              <a:rPr lang="zh-CN" altLang="en-US" sz="8000" dirty="0">
                <a:solidFill>
                  <a:srgbClr val="0070C0"/>
                </a:solidFill>
                <a:ea typeface="微软雅黑" panose="020B0503020204020204" pitchFamily="34" charset="-122"/>
              </a:rPr>
              <a:t>If only 40 million disabled or mentally handicapped elderly people </a:t>
            </a:r>
            <a:r>
              <a:rPr lang="en-US" altLang="zh-CN" sz="8000" dirty="0">
                <a:solidFill>
                  <a:srgbClr val="0070C0"/>
                </a:solidFill>
                <a:ea typeface="微软雅黑" panose="020B0503020204020204" pitchFamily="34" charset="-122"/>
              </a:rPr>
              <a:t>were</a:t>
            </a:r>
            <a:r>
              <a:rPr lang="zh-CN" altLang="en-US" sz="8000" dirty="0">
                <a:solidFill>
                  <a:srgbClr val="0070C0"/>
                </a:solidFill>
                <a:ea typeface="微软雅黑" panose="020B0503020204020204" pitchFamily="34" charset="-122"/>
              </a:rPr>
              <a:t> provided with </a:t>
            </a:r>
            <a:r>
              <a:rPr lang="en-US" altLang="zh-CN" sz="8000" dirty="0">
                <a:solidFill>
                  <a:srgbClr val="0070C0"/>
                </a:solidFill>
                <a:ea typeface="微软雅黑" panose="020B0503020204020204" pitchFamily="34" charset="-122"/>
                <a:sym typeface="+mn-ea"/>
              </a:rPr>
              <a:t>caregivers</a:t>
            </a:r>
            <a:r>
              <a:rPr lang="en-US" altLang="zh-CN" sz="8000" dirty="0">
                <a:solidFill>
                  <a:srgbClr val="0070C0"/>
                </a:solidFill>
                <a:ea typeface="微软雅黑" panose="020B0503020204020204" pitchFamily="34" charset="-122"/>
              </a:rPr>
              <a:t> in a ratio of 3:1</a:t>
            </a:r>
            <a:r>
              <a:rPr lang="zh-CN" altLang="en-US" sz="8000" dirty="0">
                <a:solidFill>
                  <a:srgbClr val="0070C0"/>
                </a:solidFill>
                <a:ea typeface="微软雅黑" panose="020B0503020204020204" pitchFamily="34" charset="-122"/>
              </a:rPr>
              <a:t>, China will need tens of millions of </a:t>
            </a:r>
            <a:r>
              <a:rPr lang="en-US" altLang="zh-CN" sz="8000" dirty="0">
                <a:solidFill>
                  <a:srgbClr val="0070C0"/>
                </a:solidFill>
                <a:ea typeface="微软雅黑" panose="020B0503020204020204" pitchFamily="34" charset="-122"/>
              </a:rPr>
              <a:t>the elderly</a:t>
            </a:r>
            <a:r>
              <a:rPr lang="zh-CN" altLang="en-US" sz="8000" dirty="0">
                <a:solidFill>
                  <a:srgbClr val="0070C0"/>
                </a:solidFill>
                <a:ea typeface="微软雅黑" panose="020B0503020204020204" pitchFamily="34" charset="-122"/>
              </a:rPr>
              <a:t> </a:t>
            </a:r>
            <a:r>
              <a:rPr lang="en-US" altLang="zh-CN" sz="8000" dirty="0">
                <a:solidFill>
                  <a:srgbClr val="0070C0"/>
                </a:solidFill>
                <a:ea typeface="微软雅黑" panose="020B0503020204020204" pitchFamily="34" charset="-122"/>
              </a:rPr>
              <a:t>care </a:t>
            </a:r>
            <a:r>
              <a:rPr lang="zh-CN" altLang="en-US" sz="8000" dirty="0">
                <a:solidFill>
                  <a:srgbClr val="0070C0"/>
                </a:solidFill>
                <a:ea typeface="微软雅黑" panose="020B0503020204020204" pitchFamily="34" charset="-122"/>
              </a:rPr>
              <a:t>service </a:t>
            </a:r>
            <a:r>
              <a:rPr lang="en-US" altLang="zh-CN" sz="8000" dirty="0">
                <a:solidFill>
                  <a:srgbClr val="0070C0"/>
                </a:solidFill>
                <a:ea typeface="微软雅黑" panose="020B0503020204020204" pitchFamily="34" charset="-122"/>
              </a:rPr>
              <a:t>staff</a:t>
            </a:r>
            <a:r>
              <a:rPr lang="zh-CN" altLang="en-US" sz="8000" dirty="0">
                <a:solidFill>
                  <a:srgbClr val="0070C0"/>
                </a:solidFill>
                <a:ea typeface="微软雅黑" panose="020B0503020204020204" pitchFamily="34" charset="-122"/>
              </a:rPr>
              <a:t>, and now there are nearly 300,000 staff in </a:t>
            </a:r>
            <a:r>
              <a:rPr lang="en-US" altLang="zh-CN" sz="8000" dirty="0">
                <a:solidFill>
                  <a:srgbClr val="0070C0"/>
                </a:solidFill>
                <a:ea typeface="微软雅黑" panose="020B0503020204020204" pitchFamily="34" charset="-122"/>
              </a:rPr>
              <a:t>the elderly care</a:t>
            </a:r>
            <a:r>
              <a:rPr lang="zh-CN" altLang="en-US" sz="8000" dirty="0">
                <a:solidFill>
                  <a:srgbClr val="0070C0"/>
                </a:solidFill>
                <a:ea typeface="微软雅黑" panose="020B0503020204020204" pitchFamily="34" charset="-122"/>
              </a:rPr>
              <a:t> institutions. </a:t>
            </a:r>
          </a:p>
          <a:p>
            <a:r>
              <a:rPr lang="en-US" altLang="zh-CN" sz="8000" dirty="0">
                <a:solidFill>
                  <a:srgbClr val="0070C0"/>
                </a:solidFill>
                <a:ea typeface="微软雅黑" panose="020B0503020204020204" pitchFamily="34" charset="-122"/>
              </a:rPr>
              <a:t>Beijing: </a:t>
            </a:r>
          </a:p>
          <a:p>
            <a:r>
              <a:rPr lang="en-US" altLang="zh-CN" sz="8000" dirty="0">
                <a:solidFill>
                  <a:srgbClr val="0070C0"/>
                </a:solidFill>
                <a:ea typeface="微软雅黑" panose="020B0503020204020204" pitchFamily="34" charset="-122"/>
              </a:rPr>
              <a:t>By the end of 2016, the number of elderly residents aged 60 and over in the city was 3.292 million, accounting for 24.1% of the total registered population,  ranking second in the country.</a:t>
            </a:r>
          </a:p>
          <a:p>
            <a:r>
              <a:rPr lang="en-US" altLang="zh-CN" sz="8000" dirty="0">
                <a:solidFill>
                  <a:srgbClr val="0070C0"/>
                </a:solidFill>
                <a:ea typeface="微软雅黑" panose="020B0503020204020204" pitchFamily="34" charset="-122"/>
              </a:rPr>
              <a:t>Elderly people with dementia occupied about 5% to 6%. In terms of skilled caring personnels, according to the </a:t>
            </a:r>
            <a:r>
              <a:rPr lang="en-US" altLang="zh-CN" sz="8000" i="1" dirty="0">
                <a:solidFill>
                  <a:srgbClr val="0070C0"/>
                </a:solidFill>
                <a:ea typeface="微软雅黑" panose="020B0503020204020204" pitchFamily="34" charset="-122"/>
              </a:rPr>
              <a:t>Opinions on Strengthening the Construction of Endowment Service Personnels</a:t>
            </a:r>
            <a:r>
              <a:rPr lang="en-US" altLang="zh-CN" sz="8000" dirty="0">
                <a:solidFill>
                  <a:srgbClr val="0070C0"/>
                </a:solidFill>
                <a:ea typeface="微软雅黑" panose="020B0503020204020204" pitchFamily="34" charset="-122"/>
              </a:rPr>
              <a:t> issued by the Civil Affairs Bureau in early 2017, there were about 7,000 elderly caregivers in the city with a gap of 23,000.</a:t>
            </a:r>
          </a:p>
          <a:p>
            <a:pPr>
              <a:buNone/>
            </a:pPr>
            <a:endParaRPr lang="en-US" altLang="zh-CN" sz="8000" dirty="0">
              <a:solidFill>
                <a:srgbClr val="0070C0"/>
              </a:solidFill>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8450" y="228600"/>
            <a:ext cx="3198813" cy="2917825"/>
          </a:xfrm>
        </p:spPr>
        <p:txBody>
          <a:bodyPr/>
          <a:lstStyle/>
          <a:p>
            <a:pPr eaLnBrk="1" hangingPunct="1">
              <a:defRPr/>
            </a:pPr>
            <a:r>
              <a:rPr lang="zh-CN" altLang="en-US" sz="2800" noProof="1"/>
              <a:t>郑州市二七区</a:t>
            </a:r>
            <a:br>
              <a:rPr lang="zh-CN" altLang="en-US" sz="2800"/>
            </a:br>
            <a:r>
              <a:rPr lang="zh-CN" altLang="en-US" sz="2800" noProof="1"/>
              <a:t>社区养老服务中心</a:t>
            </a:r>
            <a:br>
              <a:rPr lang="zh-CN" altLang="en-US" sz="2800"/>
            </a:br>
            <a:r>
              <a:rPr lang="zh-CN" altLang="en-US" sz="2400" noProof="1">
                <a:solidFill>
                  <a:schemeClr val="accent5">
                    <a:lumMod val="50000"/>
                  </a:schemeClr>
                </a:solidFill>
              </a:rPr>
              <a:t>日间照料，全日托养</a:t>
            </a:r>
            <a:br>
              <a:rPr lang="zh-CN" altLang="en-US" sz="2400">
                <a:solidFill>
                  <a:schemeClr val="accent5">
                    <a:lumMod val="50000"/>
                  </a:schemeClr>
                </a:solidFill>
              </a:rPr>
            </a:br>
            <a:r>
              <a:rPr lang="zh-CN" altLang="en-US" sz="2400" noProof="1">
                <a:solidFill>
                  <a:schemeClr val="accent5">
                    <a:lumMod val="50000"/>
                  </a:schemeClr>
                </a:solidFill>
              </a:rPr>
              <a:t>健康管理，</a:t>
            </a:r>
            <a:r>
              <a:rPr lang="zh-CN" altLang="en-US" sz="2400" noProof="1">
                <a:solidFill>
                  <a:schemeClr val="accent5">
                    <a:lumMod val="50000"/>
                  </a:schemeClr>
                </a:solidFill>
                <a:sym typeface="+mn-ea"/>
              </a:rPr>
              <a:t>生活家政</a:t>
            </a:r>
            <a:br>
              <a:rPr lang="zh-CN" altLang="en-US" sz="2400">
                <a:solidFill>
                  <a:schemeClr val="accent5">
                    <a:lumMod val="50000"/>
                  </a:schemeClr>
                </a:solidFill>
                <a:sym typeface="+mn-ea"/>
              </a:rPr>
            </a:br>
            <a:r>
              <a:rPr lang="zh-CN" altLang="en-US" sz="2400" noProof="1">
                <a:solidFill>
                  <a:schemeClr val="accent5">
                    <a:lumMod val="50000"/>
                  </a:schemeClr>
                </a:solidFill>
              </a:rPr>
              <a:t>配餐送餐，</a:t>
            </a:r>
            <a:r>
              <a:rPr lang="zh-CN" altLang="en-US" sz="2400" noProof="1">
                <a:solidFill>
                  <a:schemeClr val="accent5">
                    <a:lumMod val="50000"/>
                  </a:schemeClr>
                </a:solidFill>
                <a:sym typeface="+mn-ea"/>
              </a:rPr>
              <a:t>助浴服务</a:t>
            </a:r>
            <a:br>
              <a:rPr lang="zh-CN" altLang="en-US" sz="2400">
                <a:solidFill>
                  <a:schemeClr val="accent5">
                    <a:lumMod val="50000"/>
                  </a:schemeClr>
                </a:solidFill>
                <a:sym typeface="+mn-ea"/>
              </a:rPr>
            </a:br>
            <a:r>
              <a:rPr lang="zh-CN" altLang="en-US" sz="2400" noProof="1">
                <a:solidFill>
                  <a:schemeClr val="accent5">
                    <a:lumMod val="50000"/>
                  </a:schemeClr>
                </a:solidFill>
                <a:sym typeface="+mn-ea"/>
              </a:rPr>
              <a:t>异地旅游，老年大学</a:t>
            </a:r>
            <a:br>
              <a:rPr lang="zh-CN" altLang="en-US" sz="2400">
                <a:solidFill>
                  <a:schemeClr val="accent5">
                    <a:lumMod val="50000"/>
                  </a:schemeClr>
                </a:solidFill>
                <a:sym typeface="+mn-ea"/>
              </a:rPr>
            </a:br>
            <a:endParaRPr lang="zh-CN" altLang="en-US" sz="2400" noProof="1">
              <a:solidFill>
                <a:schemeClr val="accent5">
                  <a:lumMod val="50000"/>
                </a:schemeClr>
              </a:solidFill>
              <a:sym typeface="+mn-ea"/>
            </a:endParaRPr>
          </a:p>
        </p:txBody>
      </p:sp>
      <p:pic>
        <p:nvPicPr>
          <p:cNvPr id="19459" name="内容占位符 4"/>
          <p:cNvPicPr>
            <a:picLocks noGrp="1" noRot="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3709988" y="111125"/>
            <a:ext cx="5221287" cy="3149600"/>
          </a:xfrm>
        </p:spPr>
      </p:pic>
      <p:pic>
        <p:nvPicPr>
          <p:cNvPr id="19460" name="内容占位符 5"/>
          <p:cNvPicPr>
            <a:picLocks noGrp="1" noRot="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112713" y="3341688"/>
            <a:ext cx="6338887" cy="3573462"/>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8450" y="228600"/>
            <a:ext cx="4268788" cy="2633663"/>
          </a:xfrm>
        </p:spPr>
        <p:txBody>
          <a:bodyPr>
            <a:normAutofit fontScale="90000"/>
          </a:bodyPr>
          <a:lstStyle/>
          <a:p>
            <a:pPr eaLnBrk="1" hangingPunct="1">
              <a:defRPr/>
            </a:pPr>
            <a:r>
              <a:rPr lang="zh-CN" altLang="en-US" sz="2400" noProof="1">
                <a:solidFill>
                  <a:schemeClr val="accent5">
                    <a:lumMod val="50000"/>
                  </a:schemeClr>
                </a:solidFill>
              </a:rPr>
              <a:t>养老服务人员包括：</a:t>
            </a:r>
            <a:br>
              <a:rPr lang="zh-CN" altLang="en-US" sz="2400">
                <a:solidFill>
                  <a:schemeClr val="accent5">
                    <a:lumMod val="50000"/>
                  </a:schemeClr>
                </a:solidFill>
              </a:rPr>
            </a:br>
            <a:r>
              <a:rPr lang="zh-CN" altLang="en-US" sz="2400" noProof="1">
                <a:solidFill>
                  <a:schemeClr val="accent5">
                    <a:lumMod val="50000"/>
                  </a:schemeClr>
                </a:solidFill>
              </a:rPr>
              <a:t>园长</a:t>
            </a:r>
            <a:br>
              <a:rPr lang="zh-CN" altLang="en-US" sz="2400">
                <a:solidFill>
                  <a:schemeClr val="accent5">
                    <a:lumMod val="50000"/>
                  </a:schemeClr>
                </a:solidFill>
              </a:rPr>
            </a:br>
            <a:r>
              <a:rPr lang="zh-CN" altLang="en-US" sz="2400" noProof="1">
                <a:solidFill>
                  <a:schemeClr val="accent5">
                    <a:lumMod val="50000"/>
                  </a:schemeClr>
                </a:solidFill>
              </a:rPr>
              <a:t>心理咨询师</a:t>
            </a:r>
            <a:br>
              <a:rPr lang="zh-CN" altLang="en-US" sz="2400">
                <a:solidFill>
                  <a:schemeClr val="accent5">
                    <a:lumMod val="50000"/>
                  </a:schemeClr>
                </a:solidFill>
              </a:rPr>
            </a:br>
            <a:r>
              <a:rPr lang="zh-CN" altLang="en-US" sz="2400" noProof="1">
                <a:solidFill>
                  <a:schemeClr val="accent5">
                    <a:lumMod val="50000"/>
                  </a:schemeClr>
                </a:solidFill>
              </a:rPr>
              <a:t>营养配餐师</a:t>
            </a:r>
            <a:br>
              <a:rPr lang="zh-CN" altLang="en-US" sz="2400">
                <a:solidFill>
                  <a:schemeClr val="accent5">
                    <a:lumMod val="50000"/>
                  </a:schemeClr>
                </a:solidFill>
              </a:rPr>
            </a:br>
            <a:r>
              <a:rPr lang="zh-CN" altLang="en-US" sz="2400" noProof="1">
                <a:solidFill>
                  <a:schemeClr val="accent5">
                    <a:lumMod val="50000"/>
                  </a:schemeClr>
                </a:solidFill>
              </a:rPr>
              <a:t>社会工作师</a:t>
            </a:r>
            <a:br>
              <a:rPr lang="zh-CN" altLang="en-US" sz="2400">
                <a:solidFill>
                  <a:schemeClr val="accent5">
                    <a:lumMod val="50000"/>
                  </a:schemeClr>
                </a:solidFill>
              </a:rPr>
            </a:br>
            <a:r>
              <a:rPr lang="zh-CN" altLang="en-US" sz="2400" noProof="1">
                <a:solidFill>
                  <a:schemeClr val="accent5">
                    <a:lumMod val="50000"/>
                  </a:schemeClr>
                </a:solidFill>
              </a:rPr>
              <a:t>健康管理师</a:t>
            </a:r>
            <a:br>
              <a:rPr lang="zh-CN" altLang="en-US" sz="2400">
                <a:solidFill>
                  <a:schemeClr val="accent5">
                    <a:lumMod val="50000"/>
                  </a:schemeClr>
                </a:solidFill>
              </a:rPr>
            </a:br>
            <a:r>
              <a:rPr lang="zh-CN" altLang="en-US" sz="2400" noProof="1">
                <a:solidFill>
                  <a:schemeClr val="accent5">
                    <a:lumMod val="50000"/>
                  </a:schemeClr>
                </a:solidFill>
              </a:rPr>
              <a:t>护理师</a:t>
            </a:r>
          </a:p>
        </p:txBody>
      </p:sp>
      <p:pic>
        <p:nvPicPr>
          <p:cNvPr id="20483" name="内容占位符 6"/>
          <p:cNvPicPr>
            <a:picLocks noGrp="1" noRot="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142875" y="2949575"/>
            <a:ext cx="4335463" cy="3476625"/>
          </a:xfrm>
        </p:spPr>
      </p:pic>
      <p:pic>
        <p:nvPicPr>
          <p:cNvPr id="20484" name="内容占位符 7"/>
          <p:cNvPicPr>
            <a:picLocks noGrp="1" noRot="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367213" y="431800"/>
            <a:ext cx="4679950" cy="59944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4"/>
          <p:cNvSpPr>
            <a:spLocks noGrp="1"/>
          </p:cNvSpPr>
          <p:nvPr>
            <p:ph type="title"/>
          </p:nvPr>
        </p:nvSpPr>
        <p:spPr>
          <a:xfrm>
            <a:off x="468313" y="765175"/>
            <a:ext cx="1871662" cy="1143000"/>
          </a:xfrm>
        </p:spPr>
        <p:txBody>
          <a:bodyPr/>
          <a:lstStyle/>
          <a:p>
            <a:pPr eaLnBrk="1" hangingPunct="1"/>
            <a:r>
              <a:rPr lang="zh-CN" altLang="en-US" dirty="0">
                <a:solidFill>
                  <a:srgbClr val="FF0000"/>
                </a:solidFill>
              </a:rPr>
              <a:t>谢谢！</a:t>
            </a:r>
          </a:p>
        </p:txBody>
      </p:sp>
      <p:pic>
        <p:nvPicPr>
          <p:cNvPr id="23555" name="Picture 4"/>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2195513" y="1989138"/>
            <a:ext cx="6748462" cy="4498975"/>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11560" y="548680"/>
            <a:ext cx="8075240" cy="5471120"/>
          </a:xfrm>
        </p:spPr>
        <p:txBody>
          <a:bodyPr>
            <a:normAutofit/>
          </a:bodyPr>
          <a:lstStyle/>
          <a:p>
            <a:r>
              <a:rPr lang="en-US" altLang="zh-CN" sz="2000" dirty="0">
                <a:solidFill>
                  <a:srgbClr val="0070C0"/>
                </a:solidFill>
              </a:rPr>
              <a:t>Shanghai:</a:t>
            </a:r>
          </a:p>
          <a:p>
            <a:r>
              <a:rPr lang="en-US" altLang="zh-CN" sz="2000" dirty="0">
                <a:solidFill>
                  <a:srgbClr val="0070C0"/>
                </a:solidFill>
              </a:rPr>
              <a:t>What is the amount of lack service peopel in Shanghai's pension agencies? there is no precise statistics, Zhang Fan, deputy director of the Social Welfare Department of the Civil Affairs Bureau said. However, according to the latest data, by the end of 2017, there were 4.836 million elderly people over the age of 60 in Shanghai, occupying 33.2% of the total population; 3.176 million elderly people over 65 years old, taking up 21.8% of the total population; 805.8 thousand elderly people over 80 years old people accounting for 5.5% of the total population and 16.7% of the elderly population. In the light of the calculation of 6.7% of the elderly residents with disability and dementia, there are more than 320,000 disabled people in Shanghai. If they are equipped with 3:1, they need more than 100,000 caregivers.</a:t>
            </a:r>
          </a:p>
          <a:p>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83568" y="404664"/>
            <a:ext cx="8003232" cy="5904656"/>
          </a:xfrm>
        </p:spPr>
        <p:txBody>
          <a:bodyPr>
            <a:normAutofit/>
          </a:bodyPr>
          <a:lstStyle/>
          <a:p>
            <a:r>
              <a:rPr lang="en-US" altLang="zh-CN" sz="2000" dirty="0">
                <a:solidFill>
                  <a:srgbClr val="0070C0"/>
                </a:solidFill>
              </a:rPr>
              <a:t>Tianjin</a:t>
            </a:r>
            <a:r>
              <a:rPr lang="zh-CN" altLang="en-US" sz="2000" dirty="0">
                <a:solidFill>
                  <a:srgbClr val="0070C0"/>
                </a:solidFill>
              </a:rPr>
              <a:t>：</a:t>
            </a:r>
            <a:endParaRPr lang="en-US" altLang="zh-CN" sz="2000" dirty="0">
              <a:solidFill>
                <a:srgbClr val="0070C0"/>
              </a:solidFill>
            </a:endParaRPr>
          </a:p>
          <a:p>
            <a:r>
              <a:rPr lang="en-US" altLang="zh-CN" sz="2000" dirty="0">
                <a:solidFill>
                  <a:srgbClr val="0070C0"/>
                </a:solidFill>
              </a:rPr>
              <a:t>for example: As of June 2015, Tianjin's elderly care service institutions had a total of 4,103 elderly caregivers (including elderly caregivers, nutritional social workers, medical rehabilitation personnel, etc.), and about 51,204 elderly people settled in. Obviously, the allocation ratio of the elderly and the caregiver was about 12:1, which was much higher than the standard, that the caregivers taking care of no more than 8 self-care elderly people, and 4 disabled elderly people, from the </a:t>
            </a:r>
            <a:r>
              <a:rPr lang="en-US" altLang="zh-CN" sz="2000" i="1" dirty="0">
                <a:solidFill>
                  <a:srgbClr val="0070C0"/>
                </a:solidFill>
              </a:rPr>
              <a:t>Tianjin Aged Care Organization Management Measures </a:t>
            </a:r>
            <a:r>
              <a:rPr lang="en-US" altLang="zh-CN" sz="2000" dirty="0">
                <a:solidFill>
                  <a:srgbClr val="0070C0"/>
                </a:solidFill>
              </a:rPr>
              <a:t>in 2007.</a:t>
            </a:r>
          </a:p>
          <a:p>
            <a:r>
              <a:rPr lang="en-US" altLang="zh-CN" sz="2000" dirty="0">
                <a:solidFill>
                  <a:srgbClr val="0070C0"/>
                </a:solidFill>
              </a:rPr>
              <a:t>Guangzhou: </a:t>
            </a:r>
          </a:p>
          <a:p>
            <a:r>
              <a:rPr lang="en-US" altLang="zh-CN" sz="2000" dirty="0">
                <a:solidFill>
                  <a:srgbClr val="0070C0"/>
                </a:solidFill>
              </a:rPr>
              <a:t>By the end of 2016, there were 1.546 million elderly people in Guangzhou, and only 4,619 elderly caregivers in the city's elderly care service institutions. There were still 12,300 caregivers in need, with a gap of more than 7,000.</a:t>
            </a:r>
          </a:p>
          <a:p>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755576" y="404664"/>
            <a:ext cx="7776864" cy="5904656"/>
          </a:xfrm>
        </p:spPr>
        <p:txBody>
          <a:bodyPr>
            <a:normAutofit fontScale="25000" lnSpcReduction="20000"/>
          </a:bodyPr>
          <a:lstStyle/>
          <a:p>
            <a:r>
              <a:rPr lang="en-US" altLang="zh-CN" sz="9600" b="1" dirty="0">
                <a:latin typeface="+mn-ea"/>
              </a:rPr>
              <a:t>2. The overall level of education and specialization is relatively low.</a:t>
            </a:r>
          </a:p>
          <a:p>
            <a:r>
              <a:rPr lang="en-US" altLang="zh-CN" sz="8000" dirty="0">
                <a:solidFill>
                  <a:srgbClr val="0070C0"/>
                </a:solidFill>
              </a:rPr>
              <a:t>China</a:t>
            </a:r>
            <a:r>
              <a:rPr lang="zh-CN" altLang="en-US" sz="8000" dirty="0">
                <a:solidFill>
                  <a:srgbClr val="0070C0"/>
                </a:solidFill>
              </a:rPr>
              <a:t>：</a:t>
            </a:r>
            <a:endParaRPr lang="en-US" altLang="zh-CN" sz="8000" dirty="0">
              <a:solidFill>
                <a:srgbClr val="0070C0"/>
              </a:solidFill>
            </a:endParaRPr>
          </a:p>
          <a:p>
            <a:r>
              <a:rPr lang="en-US" altLang="zh-CN" sz="8000" i="1" dirty="0">
                <a:solidFill>
                  <a:srgbClr val="0070C0"/>
                </a:solidFill>
              </a:rPr>
              <a:t>The 2013 China Civil Affairs Statistical Yearbook</a:t>
            </a:r>
            <a:r>
              <a:rPr lang="en-US" altLang="zh-CN" sz="8000" dirty="0">
                <a:solidFill>
                  <a:srgbClr val="0070C0"/>
                </a:solidFill>
              </a:rPr>
              <a:t> shows that as of the end of 2012, there were 293,674 employees at the end of the year, including 159,111 female employees, accounting for 51.2% of the total number of employees. </a:t>
            </a:r>
          </a:p>
          <a:p>
            <a:r>
              <a:rPr lang="en-US" altLang="zh-CN" sz="8000" dirty="0">
                <a:solidFill>
                  <a:srgbClr val="0070C0"/>
                </a:solidFill>
              </a:rPr>
              <a:t>In terms of education level: there were 239,117 people graduating from technical secondary school, high school and the following, accounting for 81.4% of the total number of employees; meanwhile there were 39,841  and 14,716 were college, undergraduate and above graduates, accounting for 1.36% and 5% of the total number of employees. </a:t>
            </a:r>
          </a:p>
          <a:p>
            <a:r>
              <a:rPr lang="en-US" altLang="zh-CN" sz="8000" dirty="0">
                <a:solidFill>
                  <a:srgbClr val="0070C0"/>
                </a:solidFill>
              </a:rPr>
              <a:t>About age structure: caregivers whose age between the 36 and 45 years old were the main component. Specifically, the number of workers aged 35 years old and below was 73559, accounting for 25% of the total number of employees. the number of workers aged 36 to 45, 46 to 55 and over 56 years old was 119,422, 82,726, 17,967, accounting for 40.7%, 28.2% and 6.1% of the total number of employees.</a:t>
            </a:r>
          </a:p>
          <a:p>
            <a:pPr>
              <a:buNone/>
            </a:pPr>
            <a:endParaRPr lang="zh-CN" altLang="en-US" sz="8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sz="quarter" idx="1"/>
          </p:nvPr>
        </p:nvSpPr>
        <p:spPr>
          <a:xfrm>
            <a:off x="468313" y="476250"/>
            <a:ext cx="8218487" cy="5905500"/>
          </a:xfrm>
        </p:spPr>
        <p:txBody>
          <a:bodyPr>
            <a:noAutofit/>
          </a:bodyPr>
          <a:lstStyle/>
          <a:p>
            <a:r>
              <a:rPr lang="en-US" altLang="zh-CN" sz="1800" dirty="0">
                <a:solidFill>
                  <a:srgbClr val="0070C0"/>
                </a:solidFill>
              </a:rPr>
              <a:t>Among the 300,000 elderly caregivers all over China, there were  only 50,000 elderly caregivers who have obtained the professional qualification certificate. Among them, 3,283 people obtained professional qualification certificates for social workers accounting for 1.1% of the total employees (including 1825 assistant social workers and 1458 social workers).</a:t>
            </a:r>
          </a:p>
          <a:p>
            <a:r>
              <a:rPr lang="en-US" altLang="zh-CN" sz="1800" dirty="0">
                <a:solidFill>
                  <a:srgbClr val="0070C0"/>
                </a:solidFill>
              </a:rPr>
              <a:t>Tianjin:</a:t>
            </a:r>
          </a:p>
          <a:p>
            <a:r>
              <a:rPr lang="en-US" altLang="zh-CN" sz="1800" dirty="0">
                <a:solidFill>
                  <a:srgbClr val="0070C0"/>
                </a:solidFill>
              </a:rPr>
              <a:t>By the end of 2016, more than 98% of the nursing staff were graduated from high school and below. In the meanwhile, most of them were migrant workers in rural areas. However the “40” and “50” personnel in the original cities were currently facing pension problems, with more than 80% of people aged 40. As we all know, these people could meet the most basic needs of the elderly for life care, but it is difficult to provide high-quality elderly care services such as rehabilitation care, psychological care and health management for the elderly.</a:t>
            </a:r>
          </a:p>
          <a:p>
            <a:r>
              <a:rPr lang="en-US" altLang="zh-CN" sz="1800" dirty="0">
                <a:solidFill>
                  <a:srgbClr val="0070C0"/>
                </a:solidFill>
              </a:rPr>
              <a:t>Henan:</a:t>
            </a:r>
          </a:p>
          <a:p>
            <a:r>
              <a:rPr lang="en-US" altLang="zh-CN" sz="1800" dirty="0">
                <a:solidFill>
                  <a:srgbClr val="0070C0"/>
                </a:solidFill>
              </a:rPr>
              <a:t>According to statistics in 2013, there were about 17,000 elderly care workers in Henan Province, of which more than 90% did not have a certificate of practice while lacking professional nursing knowledge.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611560" y="548680"/>
            <a:ext cx="8075240" cy="5616624"/>
          </a:xfrm>
        </p:spPr>
        <p:txBody>
          <a:bodyPr>
            <a:normAutofit fontScale="85000" lnSpcReduction="20000"/>
          </a:bodyPr>
          <a:lstStyle/>
          <a:p>
            <a:r>
              <a:rPr lang="en-US" altLang="zh-CN" sz="3100" b="1" dirty="0">
                <a:latin typeface="+mn-ea"/>
              </a:rPr>
              <a:t>3.Enrolling students for the major of pension service is difficult, and the rate of loss of service personnel in the pension agency is high.</a:t>
            </a:r>
          </a:p>
          <a:p>
            <a:r>
              <a:rPr lang="en-US" altLang="zh-CN" dirty="0">
                <a:solidFill>
                  <a:srgbClr val="0070C0"/>
                </a:solidFill>
              </a:rPr>
              <a:t>For example, the elderly service institutions generally have been facing difficulties in recruiting workers, and it is very hard to attracting high-quality or retaining personnel. What’s more, high-quality talents are less likely to engage in nursing care jobs even if they stay in the </a:t>
            </a:r>
            <a:r>
              <a:rPr lang="en-US" altLang="zh-CN" dirty="0">
                <a:solidFill>
                  <a:srgbClr val="0070C0"/>
                </a:solidFill>
                <a:sym typeface="+mn-ea"/>
              </a:rPr>
              <a:t>institution</a:t>
            </a:r>
            <a:r>
              <a:rPr lang="en-US" altLang="zh-CN" dirty="0">
                <a:solidFill>
                  <a:srgbClr val="0070C0"/>
                </a:solidFill>
              </a:rPr>
              <a:t>.</a:t>
            </a:r>
          </a:p>
          <a:p>
            <a:r>
              <a:rPr lang="en-US" altLang="zh-CN" dirty="0">
                <a:solidFill>
                  <a:srgbClr val="0070C0"/>
                </a:solidFill>
              </a:rPr>
              <a:t>It is a really hard time for recruiting new students for the major of senior service and management in higher vocational and technical colleges.</a:t>
            </a:r>
          </a:p>
          <a:p>
            <a:r>
              <a:rPr lang="en-US" altLang="zh-CN" dirty="0">
                <a:solidFill>
                  <a:srgbClr val="0070C0"/>
                </a:solidFill>
              </a:rPr>
              <a:t>According to the dean of Senior Welfare Institute of Beijing Social Management Vocational College, ①in 2016, we were planning to develop two classes for the elderly profession. However we only recruited 20 people during the self-enrollment stage. What’s worse, most schools only </a:t>
            </a:r>
            <a:r>
              <a:rPr lang="en-US" altLang="zh-CN" dirty="0">
                <a:solidFill>
                  <a:srgbClr val="0070C0"/>
                </a:solidFill>
                <a:sym typeface="+mn-ea"/>
              </a:rPr>
              <a:t>recruited single digits. Among them, a college in Xingtai planed to enroll 50 students, but only recruited one student in the end, and the student could only attend classes with the nursing major</a:t>
            </a:r>
            <a:r>
              <a:rPr lang="en-US" altLang="zh-CN" dirty="0">
                <a:solidFill>
                  <a:srgbClr val="0070C0"/>
                </a:solidFill>
              </a:rPr>
              <a:t>.</a:t>
            </a:r>
          </a:p>
          <a:p>
            <a:endParaRPr lang="en-US" altLang="zh-CN" dirty="0"/>
          </a:p>
          <a:p>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914400" y="548680"/>
            <a:ext cx="7772400" cy="5471120"/>
          </a:xfrm>
        </p:spPr>
        <p:txBody>
          <a:bodyPr>
            <a:normAutofit/>
          </a:bodyPr>
          <a:lstStyle/>
          <a:p>
            <a:endParaRPr lang="en-US" altLang="zh-CN" sz="2000" dirty="0">
              <a:solidFill>
                <a:srgbClr val="0070C0"/>
              </a:solidFill>
            </a:endParaRPr>
          </a:p>
          <a:p>
            <a:r>
              <a:rPr lang="en-US" altLang="zh-CN" sz="2000" dirty="0">
                <a:solidFill>
                  <a:srgbClr val="0070C0"/>
                </a:solidFill>
              </a:rPr>
              <a:t>②From the perspective of the development of national pension education, the loss rate of students in the first year of employment may reach 30%, 50% in the second year, 70% in the third year or even higher. </a:t>
            </a:r>
          </a:p>
          <a:p>
            <a:r>
              <a:rPr lang="en-US" altLang="zh-CN" sz="2000" dirty="0">
                <a:solidFill>
                  <a:srgbClr val="0070C0"/>
                </a:solidFill>
              </a:rPr>
              <a:t>Some have just abandoned their entry into the elderly care institutions just after graduation, and some have chosen to change careers during their work, including personal entrepreneurship, corporate administration, advertising sales, etc. All in all, the scale of personnels who actually stay in the </a:t>
            </a:r>
            <a:r>
              <a:rPr lang="en-US" altLang="zh-CN" sz="2000" dirty="0">
                <a:solidFill>
                  <a:srgbClr val="0070C0"/>
                </a:solidFill>
                <a:sym typeface="+mn-ea"/>
              </a:rPr>
              <a:t>elderly service institutions</a:t>
            </a:r>
            <a:r>
              <a:rPr lang="en-US" altLang="zh-CN" sz="2000" dirty="0">
                <a:solidFill>
                  <a:srgbClr val="0070C0"/>
                </a:solidFill>
              </a:rPr>
              <a:t> is very scant.</a:t>
            </a:r>
            <a:endParaRPr lang="zh-CN" altLang="en-US" sz="1800" dirty="0">
              <a:solidFill>
                <a:srgbClr val="0070C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平衡">
  <a:themeElements>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平衡">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平衡">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1</TotalTime>
  <Words>9971</Words>
  <Application>Microsoft Macintosh PowerPoint</Application>
  <PresentationFormat>Affichage à l'écran (4:3)</PresentationFormat>
  <Paragraphs>109</Paragraphs>
  <Slides>32</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32</vt:i4>
      </vt:variant>
    </vt:vector>
  </HeadingPairs>
  <TitlesOfParts>
    <vt:vector size="42" baseType="lpstr">
      <vt:lpstr>微软雅黑</vt:lpstr>
      <vt:lpstr>宋体</vt:lpstr>
      <vt:lpstr>Calibri</vt:lpstr>
      <vt:lpstr>Franklin Gothic Book</vt:lpstr>
      <vt:lpstr>Perpetua</vt:lpstr>
      <vt:lpstr>Times New Roman</vt:lpstr>
      <vt:lpstr>Wingdings 2</vt:lpstr>
      <vt:lpstr>幼圆</vt:lpstr>
      <vt:lpstr>张海山锐谐体</vt:lpstr>
      <vt:lpstr>平衡</vt:lpstr>
      <vt:lpstr>Situation Analysis of Chinese Elderly Service Workers and Social Workers</vt:lpstr>
      <vt:lpstr>Ⅰ Social Background</vt:lpstr>
      <vt:lpstr> Ⅱ.Poor quantity and quality  of the service providers </vt:lpstr>
      <vt:lpstr>Présentation PowerPoint</vt:lpstr>
      <vt:lpstr>Présentation PowerPoint</vt:lpstr>
      <vt:lpstr>Présentation PowerPoint</vt:lpstr>
      <vt:lpstr>Présentation PowerPoint</vt:lpstr>
      <vt:lpstr>Présentation PowerPoint</vt:lpstr>
      <vt:lpstr>Présentation PowerPoint</vt:lpstr>
      <vt:lpstr>Ⅲ the Direct Cause of the Shortage  of  Elderly Service Personnel</vt:lpstr>
      <vt:lpstr>Présentation PowerPoint</vt:lpstr>
      <vt:lpstr>Présentation PowerPoint</vt:lpstr>
      <vt:lpstr>Présentation PowerPoint</vt:lpstr>
      <vt:lpstr>Ⅳ  The deep-seated reasons for the shortage of elderly service personnel.</vt:lpstr>
      <vt:lpstr>Présentation PowerPoint</vt:lpstr>
      <vt:lpstr>Présentation PowerPoint</vt:lpstr>
      <vt:lpstr>Présentation PowerPoint</vt:lpstr>
      <vt:lpstr>Présentation PowerPoint</vt:lpstr>
      <vt:lpstr>V. New policy initiatives</vt:lpstr>
      <vt:lpstr>Présentation PowerPoint</vt:lpstr>
      <vt:lpstr>Présentation PowerPoint</vt:lpstr>
      <vt:lpstr>Présentation PowerPoint</vt:lpstr>
      <vt:lpstr>Présentation PowerPoint</vt:lpstr>
      <vt:lpstr>Présentation PowerPoint</vt:lpstr>
      <vt:lpstr>Ⅵ Changes that are taking place</vt:lpstr>
      <vt:lpstr>杭州乌镇雅园 集养生居住区、颐乐学院、养老示范区、医疗公园、特色商业区和度假酒店区六大板块于一体。</vt:lpstr>
      <vt:lpstr>蕾娜范（烟台）养老服务有限公司(外国法人独资)</vt:lpstr>
      <vt:lpstr>Présentation PowerPoint</vt:lpstr>
      <vt:lpstr>Présentation PowerPoint</vt:lpstr>
      <vt:lpstr>郑州市二七区 社区养老服务中心 日间照料，全日托养 健康管理，生活家政 配餐送餐，助浴服务 异地旅游，老年大学 </vt:lpstr>
      <vt:lpstr>养老服务人员包括： 园长 心理咨询师 营养配餐师 社会工作师 健康管理师 护理师</vt:lpstr>
      <vt:lpstr>谢谢！</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Situation analysis of Chinese elderly care workers and social workers</dc:title>
  <dc:creator>Administrator</dc:creator>
  <cp:lastModifiedBy>Benjamin LEVY</cp:lastModifiedBy>
  <cp:revision>35</cp:revision>
  <dcterms:created xsi:type="dcterms:W3CDTF">2018-09-21T07:41:00Z</dcterms:created>
  <dcterms:modified xsi:type="dcterms:W3CDTF">2018-10-02T14:46:46Z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