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1" r:id="rId2"/>
    <p:sldId id="303" r:id="rId3"/>
    <p:sldId id="304" r:id="rId4"/>
    <p:sldId id="305" r:id="rId5"/>
    <p:sldId id="306" r:id="rId6"/>
    <p:sldId id="257" r:id="rId7"/>
    <p:sldId id="258" r:id="rId8"/>
    <p:sldId id="259" r:id="rId9"/>
    <p:sldId id="260" r:id="rId10"/>
    <p:sldId id="261" r:id="rId11"/>
    <p:sldId id="262" r:id="rId12"/>
    <p:sldId id="263" r:id="rId13"/>
    <p:sldId id="264" r:id="rId14"/>
    <p:sldId id="265" r:id="rId15"/>
    <p:sldId id="312" r:id="rId16"/>
    <p:sldId id="268" r:id="rId17"/>
    <p:sldId id="269" r:id="rId18"/>
    <p:sldId id="270" r:id="rId19"/>
    <p:sldId id="272" r:id="rId20"/>
    <p:sldId id="276" r:id="rId21"/>
    <p:sldId id="277" r:id="rId22"/>
    <p:sldId id="278" r:id="rId23"/>
    <p:sldId id="300" r:id="rId24"/>
    <p:sldId id="301" r:id="rId25"/>
    <p:sldId id="302" r:id="rId26"/>
    <p:sldId id="280" r:id="rId27"/>
    <p:sldId id="281" r:id="rId28"/>
    <p:sldId id="282" r:id="rId29"/>
    <p:sldId id="283" r:id="rId30"/>
    <p:sldId id="284" r:id="rId31"/>
    <p:sldId id="285" r:id="rId32"/>
    <p:sldId id="286" r:id="rId33"/>
    <p:sldId id="287" r:id="rId34"/>
    <p:sldId id="289" r:id="rId35"/>
    <p:sldId id="290" r:id="rId36"/>
    <p:sldId id="292" r:id="rId37"/>
    <p:sldId id="293" r:id="rId38"/>
    <p:sldId id="294" r:id="rId39"/>
    <p:sldId id="295" r:id="rId40"/>
    <p:sldId id="296" r:id="rId41"/>
    <p:sldId id="297" r:id="rId42"/>
    <p:sldId id="298" r:id="rId43"/>
    <p:sldId id="536" r:id="rId44"/>
    <p:sldId id="299"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p:cViewPr varScale="1">
        <p:scale>
          <a:sx n="109" d="100"/>
          <a:sy n="109" d="100"/>
        </p:scale>
        <p:origin x="172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AB7E0-0603-4672-8B9A-B689FB21F0B1}" type="datetimeFigureOut">
              <a:rPr lang="zh-CN" altLang="en-US" smtClean="0"/>
              <a:t>2018/9/21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654A2-0E52-4D91-A975-25A24769A0CC}" type="slidenum">
              <a:rPr lang="zh-CN" altLang="en-US" smtClean="0"/>
              <a:t>‹N°›</a:t>
            </a:fld>
            <a:endParaRPr lang="zh-CN" altLang="en-US"/>
          </a:p>
        </p:txBody>
      </p:sp>
    </p:spTree>
    <p:extLst>
      <p:ext uri="{BB962C8B-B14F-4D97-AF65-F5344CB8AC3E}">
        <p14:creationId xmlns:p14="http://schemas.microsoft.com/office/powerpoint/2010/main" val="52102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0654A2-0E52-4D91-A975-25A24769A0CC}" type="slidenum">
              <a:rPr lang="zh-CN" altLang="en-US" smtClean="0"/>
              <a:t>8</a:t>
            </a:fld>
            <a:endParaRPr lang="zh-CN" altLang="en-US"/>
          </a:p>
        </p:txBody>
      </p:sp>
    </p:spTree>
    <p:extLst>
      <p:ext uri="{BB962C8B-B14F-4D97-AF65-F5344CB8AC3E}">
        <p14:creationId xmlns:p14="http://schemas.microsoft.com/office/powerpoint/2010/main" val="134995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0654A2-0E52-4D91-A975-25A24769A0CC}" type="slidenum">
              <a:rPr lang="zh-CN" altLang="en-US" smtClean="0"/>
              <a:t>16</a:t>
            </a:fld>
            <a:endParaRPr lang="zh-CN" altLang="en-US"/>
          </a:p>
        </p:txBody>
      </p:sp>
    </p:spTree>
    <p:extLst>
      <p:ext uri="{BB962C8B-B14F-4D97-AF65-F5344CB8AC3E}">
        <p14:creationId xmlns:p14="http://schemas.microsoft.com/office/powerpoint/2010/main" val="362097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0654A2-0E52-4D91-A975-25A24769A0CC}" type="slidenum">
              <a:rPr lang="zh-CN" altLang="en-US" smtClean="0"/>
              <a:t>36</a:t>
            </a:fld>
            <a:endParaRPr lang="zh-CN" altLang="en-US"/>
          </a:p>
        </p:txBody>
      </p:sp>
    </p:spTree>
    <p:extLst>
      <p:ext uri="{BB962C8B-B14F-4D97-AF65-F5344CB8AC3E}">
        <p14:creationId xmlns:p14="http://schemas.microsoft.com/office/powerpoint/2010/main" val="301639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X"/><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CFE04D-9AAE-41C2-A51B-B8C3ED32BA49}"/>
              </a:ext>
            </a:extLst>
          </p:cNvPr>
          <p:cNvSpPr>
            <a:spLocks noGrp="1"/>
          </p:cNvSpPr>
          <p:nvPr>
            <p:ph type="ctrTitle"/>
          </p:nvPr>
        </p:nvSpPr>
        <p:spPr>
          <a:xfrm>
            <a:off x="179512" y="2130425"/>
            <a:ext cx="8856984" cy="1470025"/>
          </a:xfrm>
        </p:spPr>
        <p:txBody>
          <a:bodyPr>
            <a:normAutofit/>
          </a:bodyPr>
          <a:lstStyle/>
          <a:p>
            <a:r>
              <a:rPr lang="en-US" altLang="zh-CN" sz="2800" dirty="0"/>
              <a:t>From Aging before Getting Rich to Gradually Rich and Speedy Aging:  The Multi-State Forecasting on Super-Aging in China(2018-2100)</a:t>
            </a:r>
            <a:endParaRPr lang="zh-CN" altLang="en-US" sz="2400" dirty="0"/>
          </a:p>
        </p:txBody>
      </p:sp>
      <p:sp>
        <p:nvSpPr>
          <p:cNvPr id="3" name="副标题 2">
            <a:extLst>
              <a:ext uri="{FF2B5EF4-FFF2-40B4-BE49-F238E27FC236}">
                <a16:creationId xmlns:a16="http://schemas.microsoft.com/office/drawing/2014/main" id="{596461EA-AC85-4B8A-970E-7FDF5F203C52}"/>
              </a:ext>
            </a:extLst>
          </p:cNvPr>
          <p:cNvSpPr>
            <a:spLocks noGrp="1"/>
          </p:cNvSpPr>
          <p:nvPr>
            <p:ph type="subTitle" idx="1"/>
          </p:nvPr>
        </p:nvSpPr>
        <p:spPr/>
        <p:txBody>
          <a:bodyPr>
            <a:normAutofit fontScale="47500" lnSpcReduction="20000"/>
          </a:bodyPr>
          <a:lstStyle/>
          <a:p>
            <a:r>
              <a:rPr lang="en-US" altLang="zh-CN" sz="4200" b="1" dirty="0">
                <a:latin typeface="黑体" pitchFamily="49" charset="-122"/>
                <a:ea typeface="黑体" pitchFamily="49" charset="-122"/>
              </a:rPr>
              <a:t>Hong</a:t>
            </a:r>
            <a:r>
              <a:rPr lang="zh-CN" altLang="en-US" sz="4200" b="1" dirty="0">
                <a:latin typeface="黑体" pitchFamily="49" charset="-122"/>
                <a:ea typeface="黑体" pitchFamily="49" charset="-122"/>
              </a:rPr>
              <a:t> </a:t>
            </a:r>
            <a:r>
              <a:rPr lang="en-US" altLang="zh-CN" sz="4200" b="1" dirty="0">
                <a:latin typeface="黑体" pitchFamily="49" charset="-122"/>
                <a:ea typeface="黑体" pitchFamily="49" charset="-122"/>
              </a:rPr>
              <a:t>Mi</a:t>
            </a:r>
            <a:r>
              <a:rPr lang="en-US" altLang="zh-CN" b="1" dirty="0">
                <a:latin typeface="黑体" pitchFamily="49" charset="-122"/>
                <a:ea typeface="黑体" pitchFamily="49" charset="-122"/>
              </a:rPr>
              <a:t> Prof.&amp; Executive Director</a:t>
            </a:r>
          </a:p>
          <a:p>
            <a:r>
              <a:rPr lang="en-US" altLang="zh-CN" b="1" dirty="0">
                <a:latin typeface="黑体" pitchFamily="49" charset="-122"/>
                <a:ea typeface="黑体" pitchFamily="49" charset="-122"/>
              </a:rPr>
              <a:t>School</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of</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Public</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Affairs,</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Zhejiang</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University</a:t>
            </a:r>
          </a:p>
          <a:p>
            <a:r>
              <a:rPr lang="en-US" altLang="zh-CN" b="1" dirty="0">
                <a:latin typeface="黑体" pitchFamily="49" charset="-122"/>
                <a:ea typeface="黑体" pitchFamily="49" charset="-122"/>
              </a:rPr>
              <a:t>The</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Institute</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for</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Population</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and</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Development</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Studies,</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ZJU</a:t>
            </a:r>
          </a:p>
          <a:p>
            <a:r>
              <a:rPr lang="en-US" altLang="zh-CN" b="1" dirty="0">
                <a:latin typeface="黑体" pitchFamily="49" charset="-122"/>
                <a:ea typeface="黑体" pitchFamily="49" charset="-122"/>
              </a:rPr>
              <a:t>The</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Laboratory for</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Population</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Big</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Data</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and</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Policy</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Simulation, ZJU</a:t>
            </a:r>
          </a:p>
          <a:p>
            <a:endParaRPr lang="en-US" altLang="zh-CN" b="1" dirty="0">
              <a:latin typeface="黑体" pitchFamily="49" charset="-122"/>
              <a:ea typeface="黑体" pitchFamily="49" charset="-122"/>
            </a:endParaRPr>
          </a:p>
          <a:p>
            <a:r>
              <a:rPr lang="en-US" altLang="zh-CN" b="1" dirty="0">
                <a:latin typeface="黑体" pitchFamily="49" charset="-122"/>
                <a:ea typeface="黑体" pitchFamily="49" charset="-122"/>
              </a:rPr>
              <a:t>25-26</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Sep.</a:t>
            </a:r>
            <a:r>
              <a:rPr lang="zh-CN" altLang="en-US" b="1" dirty="0">
                <a:latin typeface="黑体" pitchFamily="49" charset="-122"/>
                <a:ea typeface="黑体" pitchFamily="49" charset="-122"/>
              </a:rPr>
              <a:t> </a:t>
            </a:r>
            <a:r>
              <a:rPr lang="en-US" altLang="zh-CN" b="1" dirty="0">
                <a:latin typeface="黑体" pitchFamily="49" charset="-122"/>
                <a:ea typeface="黑体" pitchFamily="49" charset="-122"/>
              </a:rPr>
              <a:t>2018</a:t>
            </a:r>
          </a:p>
          <a:p>
            <a:endParaRPr lang="zh-CN" altLang="en-US" dirty="0"/>
          </a:p>
        </p:txBody>
      </p:sp>
    </p:spTree>
    <p:extLst>
      <p:ext uri="{BB962C8B-B14F-4D97-AF65-F5344CB8AC3E}">
        <p14:creationId xmlns:p14="http://schemas.microsoft.com/office/powerpoint/2010/main" val="95075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en-US" altLang="zh-CN" dirty="0">
                <a:ea typeface="黑体" pitchFamily="49" charset="-122"/>
              </a:rPr>
              <a:t>2.</a:t>
            </a:r>
            <a:r>
              <a:rPr lang="zh-CN" altLang="en-US" dirty="0">
                <a:ea typeface="黑体" pitchFamily="49" charset="-122"/>
              </a:rPr>
              <a:t> </a:t>
            </a:r>
            <a:r>
              <a:rPr lang="en-US" altLang="zh-CN" dirty="0">
                <a:ea typeface="黑体" pitchFamily="49" charset="-122"/>
              </a:rPr>
              <a:t>Data</a:t>
            </a:r>
            <a:r>
              <a:rPr lang="zh-CN" altLang="en-US" dirty="0">
                <a:ea typeface="黑体" pitchFamily="49" charset="-122"/>
              </a:rPr>
              <a:t> </a:t>
            </a:r>
            <a:r>
              <a:rPr lang="en-US" altLang="zh-CN" dirty="0">
                <a:ea typeface="黑体" pitchFamily="49" charset="-122"/>
              </a:rPr>
              <a:t>and</a:t>
            </a:r>
            <a:r>
              <a:rPr lang="zh-CN" altLang="en-US" dirty="0">
                <a:ea typeface="黑体" pitchFamily="49" charset="-122"/>
              </a:rPr>
              <a:t> </a:t>
            </a:r>
            <a:r>
              <a:rPr lang="en-US" altLang="zh-CN" dirty="0">
                <a:ea typeface="黑体" pitchFamily="49" charset="-122"/>
              </a:rPr>
              <a:t>Method</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lstStyle/>
          <a:p>
            <a:r>
              <a:rPr lang="en-US" altLang="zh-CN" sz="2400" dirty="0">
                <a:latin typeface="黑体" pitchFamily="49" charset="-122"/>
                <a:ea typeface="黑体" pitchFamily="49" charset="-122"/>
              </a:rPr>
              <a:t>2.2</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Method—</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Population</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Prediction</a:t>
            </a:r>
          </a:p>
          <a:p>
            <a:r>
              <a:rPr lang="zh-CN" altLang="en-US" sz="2400" dirty="0">
                <a:latin typeface="黑体" pitchFamily="49" charset="-122"/>
                <a:ea typeface="黑体" pitchFamily="49" charset="-122"/>
              </a:rPr>
              <a:t>（</a:t>
            </a:r>
            <a:r>
              <a:rPr lang="en-US" altLang="zh-CN" sz="2400" dirty="0">
                <a:latin typeface="黑体" pitchFamily="49" charset="-122"/>
                <a:ea typeface="黑体" pitchFamily="49" charset="-122"/>
              </a:rPr>
              <a:t>1</a:t>
            </a:r>
            <a:r>
              <a:rPr lang="zh-CN" altLang="en-US" sz="2400" dirty="0">
                <a:latin typeface="黑体" pitchFamily="49" charset="-122"/>
                <a:ea typeface="黑体" pitchFamily="49" charset="-122"/>
              </a:rPr>
              <a:t>）</a:t>
            </a:r>
            <a:r>
              <a:rPr lang="en-US" altLang="zh-CN" sz="2400" dirty="0">
                <a:latin typeface="黑体" pitchFamily="49" charset="-122"/>
                <a:ea typeface="黑体" pitchFamily="49" charset="-122"/>
              </a:rPr>
              <a:t>Above</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0</a:t>
            </a:r>
          </a:p>
          <a:p>
            <a:pPr>
              <a:buNone/>
            </a:pPr>
            <a:endParaRPr lang="en-US" altLang="zh-CN" sz="2400" dirty="0">
              <a:latin typeface="黑体" pitchFamily="49" charset="-122"/>
              <a:ea typeface="黑体" pitchFamily="49" charset="-122"/>
            </a:endParaRPr>
          </a:p>
          <a:p>
            <a:pPr>
              <a:buNone/>
            </a:pPr>
            <a:endParaRPr lang="en-US" altLang="zh-CN" sz="2400" dirty="0">
              <a:latin typeface="黑体" pitchFamily="49" charset="-122"/>
              <a:ea typeface="黑体" pitchFamily="49" charset="-122"/>
            </a:endParaRPr>
          </a:p>
          <a:p>
            <a:pPr>
              <a:buNone/>
            </a:pPr>
            <a:endParaRPr lang="en-US" altLang="zh-CN" sz="2400" dirty="0">
              <a:latin typeface="黑体" pitchFamily="49" charset="-122"/>
              <a:ea typeface="黑体" pitchFamily="49" charset="-122"/>
            </a:endParaRPr>
          </a:p>
          <a:p>
            <a:pPr>
              <a:buNone/>
            </a:pP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2</a:t>
            </a:r>
            <a:r>
              <a:rPr lang="zh-CN" altLang="en-US" sz="2400" dirty="0">
                <a:latin typeface="黑体" pitchFamily="49" charset="-122"/>
                <a:ea typeface="黑体" pitchFamily="49" charset="-122"/>
              </a:rPr>
              <a:t>）</a:t>
            </a:r>
            <a:r>
              <a:rPr lang="zh-CN" altLang="zh-CN" sz="2400" dirty="0">
                <a:latin typeface="黑体" pitchFamily="49" charset="-122"/>
                <a:ea typeface="黑体" pitchFamily="49" charset="-122"/>
              </a:rPr>
              <a:t>0</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Years</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old</a:t>
            </a:r>
          </a:p>
          <a:p>
            <a:pPr>
              <a:buNone/>
            </a:pPr>
            <a:endParaRPr lang="en-US" altLang="zh-CN" sz="2400" dirty="0">
              <a:latin typeface="黑体" pitchFamily="49" charset="-122"/>
              <a:ea typeface="黑体" pitchFamily="49" charset="-122"/>
            </a:endParaRPr>
          </a:p>
          <a:p>
            <a:pPr>
              <a:buNone/>
            </a:pP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165530"/>
            <a:ext cx="5112672" cy="18002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1" y="4155038"/>
            <a:ext cx="7200800" cy="18939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latin typeface="黑体" pitchFamily="49" charset="-122"/>
                <a:ea typeface="黑体" pitchFamily="49" charset="-122"/>
              </a:rPr>
              <a:t> </a:t>
            </a:r>
            <a:r>
              <a:rPr lang="zh-CN" altLang="en-US" dirty="0">
                <a:latin typeface="黑体" pitchFamily="49" charset="-122"/>
                <a:ea typeface="黑体" pitchFamily="49" charset="-122"/>
              </a:rPr>
              <a:t>    </a:t>
            </a:r>
            <a:r>
              <a:rPr lang="en-US" altLang="zh-CN" dirty="0">
                <a:ea typeface="黑体" pitchFamily="49" charset="-122"/>
              </a:rPr>
              <a:t>2.</a:t>
            </a:r>
            <a:r>
              <a:rPr lang="zh-CN" altLang="en-US" dirty="0">
                <a:ea typeface="黑体" pitchFamily="49" charset="-122"/>
              </a:rPr>
              <a:t> </a:t>
            </a:r>
            <a:r>
              <a:rPr lang="en-US" altLang="zh-CN" dirty="0">
                <a:ea typeface="黑体" pitchFamily="49" charset="-122"/>
              </a:rPr>
              <a:t>Data</a:t>
            </a:r>
            <a:r>
              <a:rPr lang="zh-CN" altLang="en-US" dirty="0">
                <a:ea typeface="黑体" pitchFamily="49" charset="-122"/>
              </a:rPr>
              <a:t> </a:t>
            </a:r>
            <a:r>
              <a:rPr lang="en-US" altLang="zh-CN" dirty="0">
                <a:ea typeface="黑体" pitchFamily="49" charset="-122"/>
              </a:rPr>
              <a:t>and</a:t>
            </a:r>
            <a:r>
              <a:rPr lang="zh-CN" altLang="en-US" dirty="0">
                <a:ea typeface="黑体" pitchFamily="49" charset="-122"/>
              </a:rPr>
              <a:t> </a:t>
            </a:r>
            <a:r>
              <a:rPr lang="en-US" altLang="zh-CN" dirty="0">
                <a:ea typeface="黑体" pitchFamily="49" charset="-122"/>
              </a:rPr>
              <a:t>Method</a:t>
            </a:r>
            <a:endParaRPr lang="zh-CN" altLang="en-US" dirty="0">
              <a:latin typeface="黑体" pitchFamily="49" charset="-122"/>
              <a:ea typeface="黑体" pitchFamily="49" charset="-122"/>
            </a:endParaRPr>
          </a:p>
        </p:txBody>
      </p:sp>
      <p:pic>
        <p:nvPicPr>
          <p:cNvPr id="7" name="内容占位符 6">
            <a:extLst>
              <a:ext uri="{FF2B5EF4-FFF2-40B4-BE49-F238E27FC236}">
                <a16:creationId xmlns:a16="http://schemas.microsoft.com/office/drawing/2014/main" id="{2287BC0C-672C-4C7B-AA6C-8900E11C66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2286382"/>
            <a:ext cx="9073008" cy="251077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en-US" altLang="zh-CN" dirty="0">
                <a:ea typeface="黑体" pitchFamily="49" charset="-122"/>
              </a:rPr>
              <a:t>2.</a:t>
            </a:r>
            <a:r>
              <a:rPr lang="zh-CN" altLang="en-US" dirty="0">
                <a:ea typeface="黑体" pitchFamily="49" charset="-122"/>
              </a:rPr>
              <a:t> </a:t>
            </a:r>
            <a:r>
              <a:rPr lang="en-US" altLang="zh-CN" dirty="0">
                <a:ea typeface="黑体" pitchFamily="49" charset="-122"/>
              </a:rPr>
              <a:t>Data</a:t>
            </a:r>
            <a:r>
              <a:rPr lang="zh-CN" altLang="en-US" dirty="0">
                <a:ea typeface="黑体" pitchFamily="49" charset="-122"/>
              </a:rPr>
              <a:t> </a:t>
            </a:r>
            <a:r>
              <a:rPr lang="en-US" altLang="zh-CN" dirty="0">
                <a:ea typeface="黑体" pitchFamily="49" charset="-122"/>
              </a:rPr>
              <a:t>and</a:t>
            </a:r>
            <a:r>
              <a:rPr lang="zh-CN" altLang="en-US" dirty="0">
                <a:ea typeface="黑体" pitchFamily="49" charset="-122"/>
              </a:rPr>
              <a:t> </a:t>
            </a:r>
            <a:r>
              <a:rPr lang="en-US" altLang="zh-CN" dirty="0">
                <a:ea typeface="黑体" pitchFamily="49" charset="-122"/>
              </a:rPr>
              <a:t>Method</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lstStyle/>
          <a:p>
            <a:r>
              <a:rPr lang="en-US" altLang="zh-CN" sz="2400" dirty="0">
                <a:latin typeface="黑体" pitchFamily="49" charset="-122"/>
                <a:ea typeface="黑体" pitchFamily="49" charset="-122"/>
              </a:rPr>
              <a:t>2.2</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Method—Mortality</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Prediction</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Model</a:t>
            </a:r>
          </a:p>
          <a:p>
            <a:pPr>
              <a:buNone/>
            </a:pP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988840"/>
            <a:ext cx="7544853" cy="39915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en-US" altLang="zh-CN" dirty="0">
                <a:ea typeface="黑体" pitchFamily="49" charset="-122"/>
              </a:rPr>
              <a:t>2.</a:t>
            </a:r>
            <a:r>
              <a:rPr lang="zh-CN" altLang="en-US" dirty="0">
                <a:ea typeface="黑体" pitchFamily="49" charset="-122"/>
              </a:rPr>
              <a:t> </a:t>
            </a:r>
            <a:r>
              <a:rPr lang="en-US" altLang="zh-CN" dirty="0">
                <a:ea typeface="黑体" pitchFamily="49" charset="-122"/>
              </a:rPr>
              <a:t>Data</a:t>
            </a:r>
            <a:r>
              <a:rPr lang="zh-CN" altLang="en-US" dirty="0">
                <a:ea typeface="黑体" pitchFamily="49" charset="-122"/>
              </a:rPr>
              <a:t> </a:t>
            </a:r>
            <a:r>
              <a:rPr lang="en-US" altLang="zh-CN" dirty="0">
                <a:ea typeface="黑体" pitchFamily="49" charset="-122"/>
              </a:rPr>
              <a:t>and</a:t>
            </a:r>
            <a:r>
              <a:rPr lang="zh-CN" altLang="en-US" dirty="0">
                <a:ea typeface="黑体" pitchFamily="49" charset="-122"/>
              </a:rPr>
              <a:t> </a:t>
            </a:r>
            <a:r>
              <a:rPr lang="en-US" altLang="zh-CN" dirty="0">
                <a:ea typeface="黑体" pitchFamily="49" charset="-122"/>
              </a:rPr>
              <a:t>Method</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457200" y="1600200"/>
            <a:ext cx="8229600" cy="5257800"/>
          </a:xfrm>
        </p:spPr>
        <p:txBody>
          <a:bodyPr>
            <a:normAutofit lnSpcReduction="10000"/>
          </a:bodyPr>
          <a:lstStyle/>
          <a:p>
            <a:r>
              <a:rPr lang="en-US" altLang="zh-CN" sz="2400" dirty="0">
                <a:ea typeface="黑体" pitchFamily="49" charset="-122"/>
              </a:rPr>
              <a:t>2.2</a:t>
            </a:r>
            <a:r>
              <a:rPr lang="zh-CN" altLang="zh-CN" sz="2400" dirty="0">
                <a:ea typeface="黑体" pitchFamily="49" charset="-122"/>
              </a:rPr>
              <a:t> </a:t>
            </a:r>
            <a:r>
              <a:rPr lang="en-US" altLang="zh-CN" sz="2400" dirty="0">
                <a:ea typeface="黑体" pitchFamily="49" charset="-122"/>
              </a:rPr>
              <a:t>Method—Longitudinal Data Analysis Method</a:t>
            </a:r>
          </a:p>
          <a:p>
            <a:r>
              <a:rPr lang="en-US" altLang="zh-CN" sz="2400" dirty="0">
                <a:ea typeface="黑体" pitchFamily="49" charset="-122"/>
              </a:rPr>
              <a:t>In</a:t>
            </a:r>
            <a:r>
              <a:rPr lang="zh-CN" altLang="en-US" sz="2400" dirty="0">
                <a:ea typeface="黑体" pitchFamily="49" charset="-122"/>
              </a:rPr>
              <a:t> </a:t>
            </a:r>
            <a:r>
              <a:rPr lang="en-US" altLang="zh-CN" sz="2400" dirty="0">
                <a:ea typeface="黑体" pitchFamily="49" charset="-122"/>
              </a:rPr>
              <a:t>this</a:t>
            </a:r>
            <a:r>
              <a:rPr lang="zh-CN" altLang="en-US" sz="2400" dirty="0">
                <a:ea typeface="黑体" pitchFamily="49" charset="-122"/>
              </a:rPr>
              <a:t> </a:t>
            </a:r>
            <a:r>
              <a:rPr lang="en-US" altLang="zh-CN" sz="2400" dirty="0">
                <a:ea typeface="黑体" pitchFamily="49" charset="-122"/>
              </a:rPr>
              <a:t>report</a:t>
            </a:r>
            <a:r>
              <a:rPr lang="zh-CN" altLang="en-US" sz="2400" dirty="0">
                <a:ea typeface="黑体" pitchFamily="49" charset="-122"/>
              </a:rPr>
              <a:t> </a:t>
            </a:r>
            <a:r>
              <a:rPr lang="en-US" altLang="zh-CN" sz="2400" dirty="0">
                <a:ea typeface="黑体" pitchFamily="49" charset="-122"/>
              </a:rPr>
              <a:t>we</a:t>
            </a:r>
            <a:r>
              <a:rPr lang="zh-CN" altLang="en-US" sz="2400" dirty="0">
                <a:ea typeface="黑体" pitchFamily="49" charset="-122"/>
              </a:rPr>
              <a:t> </a:t>
            </a:r>
            <a:r>
              <a:rPr lang="en-US" altLang="zh-CN" sz="2400" dirty="0">
                <a:ea typeface="黑体" pitchFamily="49" charset="-122"/>
              </a:rPr>
              <a:t>used</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random effect model and generalized estimating equation model</a:t>
            </a:r>
            <a:r>
              <a:rPr lang="zh-CN" altLang="en-US" sz="2400" dirty="0">
                <a:ea typeface="黑体" pitchFamily="49" charset="-122"/>
              </a:rPr>
              <a:t> </a:t>
            </a:r>
            <a:r>
              <a:rPr lang="en-US" altLang="zh-CN" sz="2400" dirty="0">
                <a:ea typeface="黑体" pitchFamily="49" charset="-122"/>
              </a:rPr>
              <a:t>based</a:t>
            </a:r>
            <a:r>
              <a:rPr lang="zh-CN" altLang="en-US" sz="2400" dirty="0">
                <a:ea typeface="黑体" pitchFamily="49" charset="-122"/>
              </a:rPr>
              <a:t> </a:t>
            </a:r>
            <a:r>
              <a:rPr lang="en-US" altLang="zh-CN" sz="2400" dirty="0">
                <a:ea typeface="黑体" pitchFamily="49" charset="-122"/>
              </a:rPr>
              <a:t>on</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SSAPUR</a:t>
            </a:r>
            <a:r>
              <a:rPr lang="zh-CN" altLang="en-US" sz="2400" dirty="0">
                <a:ea typeface="黑体" pitchFamily="49" charset="-122"/>
              </a:rPr>
              <a:t> </a:t>
            </a:r>
            <a:r>
              <a:rPr lang="en-US" altLang="zh-CN" sz="2400" dirty="0">
                <a:ea typeface="黑体" pitchFamily="49" charset="-122"/>
              </a:rPr>
              <a:t>data</a:t>
            </a:r>
            <a:r>
              <a:rPr lang="zh-CN" altLang="en-US" sz="2400" dirty="0">
                <a:ea typeface="黑体" pitchFamily="49" charset="-122"/>
              </a:rPr>
              <a:t> </a:t>
            </a:r>
            <a:r>
              <a:rPr lang="en-US" altLang="zh-CN" sz="2400" dirty="0">
                <a:ea typeface="黑体" pitchFamily="49" charset="-122"/>
              </a:rPr>
              <a:t>characteristic</a:t>
            </a:r>
            <a:r>
              <a:rPr lang="zh-CN" altLang="en-US" sz="2400" dirty="0">
                <a:ea typeface="黑体" pitchFamily="49" charset="-122"/>
              </a:rPr>
              <a:t>.</a:t>
            </a:r>
            <a:endParaRPr lang="en-US" altLang="zh-CN" sz="2400" dirty="0">
              <a:ea typeface="黑体" pitchFamily="49" charset="-122"/>
            </a:endParaRPr>
          </a:p>
          <a:p>
            <a:pPr>
              <a:buNone/>
            </a:pPr>
            <a:r>
              <a:rPr lang="zh-CN" altLang="en-US" sz="2400" dirty="0">
                <a:ea typeface="黑体" pitchFamily="49" charset="-122"/>
              </a:rPr>
              <a:t>  </a:t>
            </a:r>
            <a:r>
              <a:rPr lang="en-US" altLang="zh-CN" sz="2400" dirty="0">
                <a:ea typeface="黑体" pitchFamily="49" charset="-122"/>
              </a:rPr>
              <a:t>random effect </a:t>
            </a:r>
          </a:p>
          <a:p>
            <a:pPr>
              <a:buNone/>
            </a:pPr>
            <a:r>
              <a:rPr lang="zh-CN" altLang="en-US" sz="2400" dirty="0">
                <a:ea typeface="黑体" pitchFamily="49" charset="-122"/>
              </a:rPr>
              <a:t>  </a:t>
            </a:r>
            <a:r>
              <a:rPr lang="en-US" altLang="zh-CN" sz="2400" dirty="0">
                <a:ea typeface="黑体" pitchFamily="49" charset="-122"/>
              </a:rPr>
              <a:t>model</a:t>
            </a:r>
            <a:r>
              <a:rPr lang="zh-CN" altLang="en-US" sz="2400" dirty="0">
                <a:ea typeface="黑体" pitchFamily="49" charset="-122"/>
              </a:rPr>
              <a:t>：</a:t>
            </a:r>
            <a:endParaRPr lang="en-US" altLang="zh-CN" sz="2400" dirty="0">
              <a:ea typeface="黑体" pitchFamily="49" charset="-122"/>
            </a:endParaRPr>
          </a:p>
          <a:p>
            <a:pPr>
              <a:buNone/>
            </a:pPr>
            <a:endParaRPr lang="en-US" altLang="zh-CN" sz="2400" dirty="0">
              <a:latin typeface="黑体" pitchFamily="49" charset="-122"/>
              <a:ea typeface="黑体" pitchFamily="49" charset="-122"/>
            </a:endParaRPr>
          </a:p>
          <a:p>
            <a:pPr>
              <a:buNone/>
            </a:pPr>
            <a:endParaRPr lang="en-US" altLang="zh-CN" sz="2400" dirty="0">
              <a:latin typeface="黑体" pitchFamily="49" charset="-122"/>
              <a:ea typeface="黑体" pitchFamily="49" charset="-122"/>
            </a:endParaRPr>
          </a:p>
          <a:p>
            <a:pPr>
              <a:buNone/>
            </a:pPr>
            <a:endParaRPr lang="en-US" altLang="zh-CN" sz="2400" dirty="0">
              <a:latin typeface="黑体" pitchFamily="49" charset="-122"/>
              <a:ea typeface="黑体" pitchFamily="49" charset="-122"/>
            </a:endParaRPr>
          </a:p>
          <a:p>
            <a:pPr>
              <a:buNone/>
            </a:pPr>
            <a:endParaRPr lang="en-US" altLang="zh-CN" sz="2400" dirty="0">
              <a:latin typeface="黑体" pitchFamily="49" charset="-122"/>
              <a:ea typeface="黑体" pitchFamily="49" charset="-122"/>
            </a:endParaRPr>
          </a:p>
          <a:p>
            <a:pPr>
              <a:buNone/>
            </a:pPr>
            <a:r>
              <a:rPr lang="en-US" altLang="zh-CN" sz="2400" dirty="0">
                <a:ea typeface="黑体" pitchFamily="49" charset="-122"/>
              </a:rPr>
              <a:t>Generalized Estimation Equation Model</a:t>
            </a:r>
            <a:r>
              <a:rPr lang="zh-CN" altLang="en-US" sz="2400" dirty="0">
                <a:latin typeface="黑体" pitchFamily="49" charset="-122"/>
                <a:ea typeface="黑体" pitchFamily="49" charset="-122"/>
              </a:rPr>
              <a:t>：</a:t>
            </a:r>
            <a:r>
              <a:rPr lang="en-US" altLang="zh-CN" sz="2400" dirty="0">
                <a:latin typeface="黑体" pitchFamily="49" charset="-122"/>
                <a:ea typeface="黑体" pitchFamily="49" charset="-122"/>
              </a:rPr>
              <a:t>The</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dependent</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variable</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in</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this</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report</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is</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Disable</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or</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Healthy(0/1), Obey</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Bernoulli distribution</a:t>
            </a:r>
            <a:r>
              <a:rPr lang="zh-CN" altLang="en-US" sz="2400" dirty="0">
                <a:latin typeface="黑体" pitchFamily="49" charset="-122"/>
                <a:ea typeface="黑体" pitchFamily="49" charset="-122"/>
              </a:rPr>
              <a:t>.</a:t>
            </a:r>
            <a:endParaRPr lang="zh-CN" altLang="zh-CN" sz="2400" dirty="0">
              <a:latin typeface="黑体" pitchFamily="49" charset="-122"/>
              <a:ea typeface="黑体" pitchFamily="49" charset="-122"/>
            </a:endParaRPr>
          </a:p>
          <a:p>
            <a:pPr>
              <a:buNone/>
            </a:pPr>
            <a:endParaRPr lang="zh-CN" altLang="en-US" dirty="0"/>
          </a:p>
        </p:txBody>
      </p:sp>
      <p:pic>
        <p:nvPicPr>
          <p:cNvPr id="5" name="图片 4">
            <a:extLst>
              <a:ext uri="{FF2B5EF4-FFF2-40B4-BE49-F238E27FC236}">
                <a16:creationId xmlns:a16="http://schemas.microsoft.com/office/drawing/2014/main" id="{D535E066-2F2A-48A0-923F-0D07883C9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856" y="3505772"/>
            <a:ext cx="7174616" cy="18830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黑体" pitchFamily="49" charset="-122"/>
                <a:ea typeface="黑体" pitchFamily="49" charset="-122"/>
              </a:rPr>
              <a:t>     </a:t>
            </a:r>
            <a:r>
              <a:rPr lang="zh-CN" altLang="zh-CN" dirty="0">
                <a:latin typeface="+mn-lt"/>
                <a:ea typeface="黑体" pitchFamily="49" charset="-122"/>
              </a:rPr>
              <a:t>3</a:t>
            </a:r>
            <a:r>
              <a:rPr lang="en-US" altLang="zh-CN" dirty="0">
                <a:latin typeface="+mn-lt"/>
                <a:ea typeface="黑体" pitchFamily="49" charset="-122"/>
              </a:rPr>
              <a:t>.Model</a:t>
            </a:r>
            <a:r>
              <a:rPr lang="zh-CN" altLang="en-US" dirty="0">
                <a:latin typeface="+mn-lt"/>
                <a:ea typeface="黑体" pitchFamily="49" charset="-122"/>
              </a:rPr>
              <a:t> </a:t>
            </a:r>
            <a:r>
              <a:rPr lang="en-US" altLang="zh-CN" dirty="0">
                <a:latin typeface="+mn-lt"/>
                <a:ea typeface="黑体" pitchFamily="49" charset="-122"/>
              </a:rPr>
              <a:t>Construction</a:t>
            </a:r>
            <a:endParaRPr lang="zh-CN" altLang="en-US" dirty="0">
              <a:latin typeface="+mn-lt"/>
              <a:ea typeface="黑体" pitchFamily="49" charset="-122"/>
            </a:endParaRPr>
          </a:p>
        </p:txBody>
      </p:sp>
      <p:sp>
        <p:nvSpPr>
          <p:cNvPr id="3" name="内容占位符 2"/>
          <p:cNvSpPr>
            <a:spLocks noGrp="1"/>
          </p:cNvSpPr>
          <p:nvPr>
            <p:ph idx="1"/>
          </p:nvPr>
        </p:nvSpPr>
        <p:spPr/>
        <p:txBody>
          <a:bodyPr>
            <a:normAutofit fontScale="92500"/>
          </a:bodyPr>
          <a:lstStyle/>
          <a:p>
            <a:pPr marL="0" indent="0">
              <a:buNone/>
            </a:pPr>
            <a:r>
              <a:rPr lang="en-US" altLang="zh-CN" sz="2400" dirty="0">
                <a:ea typeface="黑体" pitchFamily="49" charset="-122"/>
              </a:rPr>
              <a:t>3.1</a:t>
            </a:r>
            <a:r>
              <a:rPr lang="zh-CN" altLang="en-US" sz="2400" dirty="0">
                <a:ea typeface="黑体" pitchFamily="49" charset="-122"/>
              </a:rPr>
              <a:t> </a:t>
            </a:r>
            <a:r>
              <a:rPr lang="en-US" altLang="zh-CN" sz="2400" dirty="0">
                <a:ea typeface="黑体" pitchFamily="49" charset="-122"/>
              </a:rPr>
              <a:t>Base</a:t>
            </a:r>
            <a:r>
              <a:rPr lang="zh-CN" altLang="en-US" sz="2400" dirty="0">
                <a:ea typeface="黑体" pitchFamily="49" charset="-122"/>
              </a:rPr>
              <a:t> </a:t>
            </a:r>
            <a:r>
              <a:rPr lang="en-US" altLang="zh-CN" sz="2400" dirty="0">
                <a:ea typeface="黑体" pitchFamily="49" charset="-122"/>
              </a:rPr>
              <a:t>Population</a:t>
            </a:r>
            <a:r>
              <a:rPr lang="zh-CN" altLang="en-US" sz="2400" dirty="0">
                <a:ea typeface="黑体" pitchFamily="49" charset="-122"/>
              </a:rPr>
              <a:t> </a:t>
            </a:r>
            <a:r>
              <a:rPr lang="en-US" altLang="zh-CN" sz="2400" dirty="0">
                <a:ea typeface="黑体" pitchFamily="49" charset="-122"/>
              </a:rPr>
              <a:t>Revision</a:t>
            </a:r>
          </a:p>
          <a:p>
            <a:pPr>
              <a:buNone/>
            </a:pPr>
            <a:r>
              <a:rPr lang="zh-CN" altLang="en-US" sz="2400" dirty="0">
                <a:ea typeface="黑体" pitchFamily="49" charset="-122"/>
              </a:rPr>
              <a:t>    </a:t>
            </a:r>
            <a:r>
              <a:rPr lang="en-US" altLang="zh-CN" sz="2400" dirty="0">
                <a:ea typeface="黑体" pitchFamily="49" charset="-122"/>
              </a:rPr>
              <a:t>Reason</a:t>
            </a:r>
            <a:r>
              <a:rPr lang="zh-CN" altLang="en-US" sz="2400" dirty="0">
                <a:ea typeface="黑体" pitchFamily="49" charset="-122"/>
              </a:rPr>
              <a:t>:</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underreporting</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infant</a:t>
            </a:r>
            <a:r>
              <a:rPr lang="zh-CN" altLang="en-US" sz="2400" dirty="0">
                <a:ea typeface="黑体" pitchFamily="49" charset="-122"/>
              </a:rPr>
              <a:t> </a:t>
            </a:r>
            <a:r>
              <a:rPr lang="en-US" altLang="zh-CN" sz="2400" dirty="0">
                <a:ea typeface="黑体" pitchFamily="49" charset="-122"/>
              </a:rPr>
              <a:t>and</a:t>
            </a:r>
            <a:r>
              <a:rPr lang="zh-CN" altLang="en-US" sz="2400" dirty="0">
                <a:ea typeface="黑体" pitchFamily="49" charset="-122"/>
              </a:rPr>
              <a:t> </a:t>
            </a:r>
            <a:r>
              <a:rPr lang="en-US" altLang="zh-CN" sz="2400" dirty="0">
                <a:ea typeface="黑体" pitchFamily="49" charset="-122"/>
              </a:rPr>
              <a:t>young</a:t>
            </a:r>
            <a:r>
              <a:rPr lang="zh-CN" altLang="en-US" sz="2400" dirty="0">
                <a:ea typeface="黑体" pitchFamily="49" charset="-122"/>
              </a:rPr>
              <a:t> </a:t>
            </a:r>
            <a:r>
              <a:rPr lang="en-US" altLang="zh-CN" sz="2400" dirty="0">
                <a:ea typeface="黑体" pitchFamily="49" charset="-122"/>
              </a:rPr>
              <a:t>children</a:t>
            </a:r>
            <a:r>
              <a:rPr lang="zh-CN" altLang="en-US" sz="2400" dirty="0">
                <a:ea typeface="黑体" pitchFamily="49" charset="-122"/>
              </a:rPr>
              <a:t> </a:t>
            </a:r>
            <a:r>
              <a:rPr lang="en-US" altLang="zh-CN" sz="2400" dirty="0">
                <a:ea typeface="黑体" pitchFamily="49" charset="-122"/>
              </a:rPr>
              <a:t>especially</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female.</a:t>
            </a:r>
          </a:p>
          <a:p>
            <a:pPr>
              <a:buNone/>
            </a:pPr>
            <a:r>
              <a:rPr lang="zh-CN" altLang="zh-CN" sz="2400" dirty="0">
                <a:ea typeface="黑体" pitchFamily="49" charset="-122"/>
              </a:rPr>
              <a:t> </a:t>
            </a:r>
            <a:r>
              <a:rPr lang="zh-CN" altLang="en-US" sz="2400" dirty="0">
                <a:ea typeface="黑体" pitchFamily="49" charset="-122"/>
              </a:rPr>
              <a:t>    </a:t>
            </a:r>
            <a:r>
              <a:rPr lang="en-US" altLang="zh-CN" sz="2400" dirty="0">
                <a:ea typeface="黑体" pitchFamily="49" charset="-122"/>
              </a:rPr>
              <a:t>In</a:t>
            </a:r>
            <a:r>
              <a:rPr lang="zh-CN" altLang="en-US" sz="2400" dirty="0">
                <a:ea typeface="黑体" pitchFamily="49" charset="-122"/>
              </a:rPr>
              <a:t> </a:t>
            </a:r>
            <a:r>
              <a:rPr lang="en-US" altLang="zh-CN" sz="2400" dirty="0">
                <a:ea typeface="黑体" pitchFamily="49" charset="-122"/>
              </a:rPr>
              <a:t>this</a:t>
            </a:r>
            <a:r>
              <a:rPr lang="zh-CN" altLang="en-US" sz="2400" dirty="0">
                <a:ea typeface="黑体" pitchFamily="49" charset="-122"/>
              </a:rPr>
              <a:t> </a:t>
            </a:r>
            <a:r>
              <a:rPr lang="en-US" altLang="zh-CN" sz="2400" dirty="0">
                <a:ea typeface="黑体" pitchFamily="49" charset="-122"/>
              </a:rPr>
              <a:t>report,</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revision</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underreporting</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young</a:t>
            </a:r>
            <a:r>
              <a:rPr lang="zh-CN" altLang="en-US" sz="2400" dirty="0">
                <a:ea typeface="黑体" pitchFamily="49" charset="-122"/>
              </a:rPr>
              <a:t> </a:t>
            </a:r>
            <a:r>
              <a:rPr lang="en-US" altLang="zh-CN" sz="2400" dirty="0">
                <a:ea typeface="黑体" pitchFamily="49" charset="-122"/>
              </a:rPr>
              <a:t>children</a:t>
            </a:r>
            <a:r>
              <a:rPr lang="zh-CN" altLang="en-US" sz="2400" dirty="0">
                <a:ea typeface="黑体" pitchFamily="49" charset="-122"/>
              </a:rPr>
              <a:t> </a:t>
            </a:r>
            <a:r>
              <a:rPr lang="en-US" altLang="zh-CN" sz="2400" dirty="0">
                <a:ea typeface="黑体" pitchFamily="49" charset="-122"/>
              </a:rPr>
              <a:t>and</a:t>
            </a:r>
            <a:r>
              <a:rPr lang="zh-CN" altLang="en-US" sz="2400" dirty="0">
                <a:ea typeface="黑体" pitchFamily="49" charset="-122"/>
              </a:rPr>
              <a:t>  </a:t>
            </a:r>
            <a:r>
              <a:rPr lang="en-US" altLang="zh-CN" sz="2400" dirty="0">
                <a:ea typeface="黑体" pitchFamily="49" charset="-122"/>
              </a:rPr>
              <a:t>birth</a:t>
            </a:r>
            <a:r>
              <a:rPr lang="zh-CN" altLang="en-US" sz="2400" dirty="0">
                <a:ea typeface="黑体" pitchFamily="49" charset="-122"/>
              </a:rPr>
              <a:t> </a:t>
            </a:r>
            <a:r>
              <a:rPr lang="en-US" altLang="zh-CN" sz="2400" dirty="0">
                <a:ea typeface="黑体" pitchFamily="49" charset="-122"/>
              </a:rPr>
              <a:t>sex</a:t>
            </a:r>
            <a:r>
              <a:rPr lang="zh-CN" altLang="en-US" sz="2400" dirty="0">
                <a:ea typeface="黑体" pitchFamily="49" charset="-122"/>
              </a:rPr>
              <a:t> </a:t>
            </a:r>
            <a:r>
              <a:rPr lang="en-US" altLang="zh-CN" sz="2400" dirty="0">
                <a:ea typeface="黑体" pitchFamily="49" charset="-122"/>
              </a:rPr>
              <a:t>rate</a:t>
            </a:r>
            <a:r>
              <a:rPr lang="zh-CN" altLang="en-US" sz="2400" dirty="0">
                <a:ea typeface="黑体" pitchFamily="49" charset="-122"/>
              </a:rPr>
              <a:t>, </a:t>
            </a:r>
            <a:r>
              <a:rPr lang="en-US" altLang="zh-CN" sz="2400" dirty="0">
                <a:ea typeface="黑体" pitchFamily="49" charset="-122"/>
              </a:rPr>
              <a:t>we</a:t>
            </a:r>
            <a:r>
              <a:rPr lang="zh-CN" altLang="en-US" sz="2400" dirty="0">
                <a:ea typeface="黑体" pitchFamily="49" charset="-122"/>
              </a:rPr>
              <a:t> </a:t>
            </a:r>
            <a:r>
              <a:rPr lang="en-US" altLang="zh-CN" sz="2400" dirty="0">
                <a:ea typeface="黑体" pitchFamily="49" charset="-122"/>
              </a:rPr>
              <a:t>use</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method</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Hong</a:t>
            </a:r>
            <a:r>
              <a:rPr lang="zh-CN" altLang="en-US" sz="2400" dirty="0">
                <a:ea typeface="黑体" pitchFamily="49" charset="-122"/>
              </a:rPr>
              <a:t> </a:t>
            </a:r>
            <a:r>
              <a:rPr lang="en-US" altLang="zh-CN" sz="2400" dirty="0" err="1">
                <a:ea typeface="黑体" pitchFamily="49" charset="-122"/>
              </a:rPr>
              <a:t>Mi</a:t>
            </a:r>
            <a:r>
              <a:rPr lang="zh-CN" altLang="en-US" sz="2400" dirty="0">
                <a:ea typeface="黑体" pitchFamily="49" charset="-122"/>
              </a:rPr>
              <a:t> </a:t>
            </a:r>
            <a:r>
              <a:rPr lang="en-US" altLang="zh-CN" sz="2400" dirty="0">
                <a:ea typeface="黑体" pitchFamily="49" charset="-122"/>
              </a:rPr>
              <a:t>and</a:t>
            </a:r>
            <a:r>
              <a:rPr lang="zh-CN" altLang="en-US" sz="2400" dirty="0">
                <a:ea typeface="黑体" pitchFamily="49" charset="-122"/>
              </a:rPr>
              <a:t> </a:t>
            </a:r>
            <a:r>
              <a:rPr lang="en-US" altLang="zh-CN" sz="2400" dirty="0" err="1">
                <a:ea typeface="黑体" pitchFamily="49" charset="-122"/>
              </a:rPr>
              <a:t>Mingxu</a:t>
            </a:r>
            <a:r>
              <a:rPr lang="zh-CN" altLang="en-US" sz="2400" dirty="0">
                <a:ea typeface="黑体" pitchFamily="49" charset="-122"/>
              </a:rPr>
              <a:t> </a:t>
            </a:r>
            <a:r>
              <a:rPr lang="en-US" altLang="zh-CN" sz="2400" dirty="0">
                <a:ea typeface="黑体" pitchFamily="49" charset="-122"/>
              </a:rPr>
              <a:t>Yang(2016).</a:t>
            </a:r>
            <a:r>
              <a:rPr lang="zh-CN" altLang="en-US" sz="2400" dirty="0">
                <a:ea typeface="黑体" pitchFamily="49" charset="-122"/>
              </a:rPr>
              <a:t> </a:t>
            </a:r>
            <a:r>
              <a:rPr lang="en-US" altLang="zh-CN" sz="2400" dirty="0">
                <a:ea typeface="黑体" pitchFamily="49" charset="-122"/>
              </a:rPr>
              <a:t>As</a:t>
            </a:r>
            <a:r>
              <a:rPr lang="zh-CN" altLang="en-US" sz="2400" dirty="0">
                <a:ea typeface="黑体" pitchFamily="49" charset="-122"/>
              </a:rPr>
              <a:t> </a:t>
            </a:r>
            <a:r>
              <a:rPr lang="en-US" altLang="zh-CN" sz="2400" dirty="0">
                <a:ea typeface="黑体" pitchFamily="49" charset="-122"/>
              </a:rPr>
              <a:t>for</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number of</a:t>
            </a:r>
            <a:r>
              <a:rPr lang="zh-CN" altLang="en-US" sz="2400" dirty="0">
                <a:ea typeface="黑体" pitchFamily="49" charset="-122"/>
              </a:rPr>
              <a:t> </a:t>
            </a:r>
            <a:r>
              <a:rPr lang="en-US" altLang="zh-CN" sz="2400" dirty="0">
                <a:ea typeface="黑体" pitchFamily="49" charset="-122"/>
              </a:rPr>
              <a:t>fatal deaths by age,</a:t>
            </a:r>
            <a:r>
              <a:rPr lang="zh-CN" altLang="en-US" sz="2400" dirty="0">
                <a:ea typeface="黑体" pitchFamily="49" charset="-122"/>
              </a:rPr>
              <a:t> </a:t>
            </a:r>
            <a:r>
              <a:rPr lang="en-US" altLang="zh-CN" sz="2400" dirty="0">
                <a:ea typeface="黑体" pitchFamily="49" charset="-122"/>
              </a:rPr>
              <a:t>we</a:t>
            </a:r>
            <a:r>
              <a:rPr lang="zh-CN" altLang="en-US" sz="2400" dirty="0">
                <a:ea typeface="黑体" pitchFamily="49" charset="-122"/>
              </a:rPr>
              <a:t> </a:t>
            </a:r>
            <a:r>
              <a:rPr lang="en-US" altLang="zh-CN" sz="2400" dirty="0">
                <a:ea typeface="黑体" pitchFamily="49" charset="-122"/>
              </a:rPr>
              <a:t>take</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Wang</a:t>
            </a:r>
            <a:r>
              <a:rPr lang="zh-CN" altLang="en-US" sz="2400" dirty="0">
                <a:ea typeface="黑体" pitchFamily="49" charset="-122"/>
              </a:rPr>
              <a:t> </a:t>
            </a:r>
            <a:r>
              <a:rPr lang="en-US" altLang="zh-CN" sz="2400" dirty="0" err="1">
                <a:ea typeface="黑体" pitchFamily="49" charset="-122"/>
              </a:rPr>
              <a:t>Jinying</a:t>
            </a:r>
            <a:r>
              <a:rPr lang="en-US" altLang="zh-CN" sz="2400" dirty="0">
                <a:ea typeface="黑体" pitchFamily="49" charset="-122"/>
              </a:rPr>
              <a:t>(2013)</a:t>
            </a:r>
            <a:r>
              <a:rPr lang="zh-CN" altLang="en-US" sz="2400" dirty="0">
                <a:ea typeface="黑体" pitchFamily="49" charset="-122"/>
              </a:rPr>
              <a:t> </a:t>
            </a:r>
            <a:r>
              <a:rPr lang="en-US" altLang="zh-CN" sz="2400" dirty="0">
                <a:ea typeface="黑体" pitchFamily="49" charset="-122"/>
              </a:rPr>
              <a:t>method.</a:t>
            </a:r>
          </a:p>
          <a:p>
            <a:pPr>
              <a:buNone/>
            </a:pPr>
            <a:r>
              <a:rPr lang="en-US" altLang="zh-CN" sz="2400" dirty="0">
                <a:ea typeface="黑体" pitchFamily="49" charset="-122"/>
              </a:rPr>
              <a:t>3.2 Birth </a:t>
            </a:r>
          </a:p>
          <a:p>
            <a:pPr>
              <a:buNone/>
            </a:pPr>
            <a:r>
              <a:rPr lang="en-US" altLang="zh-CN" sz="2400" dirty="0">
                <a:ea typeface="黑体" pitchFamily="49" charset="-122"/>
              </a:rPr>
              <a:t>     We</a:t>
            </a:r>
            <a:r>
              <a:rPr lang="zh-CN" altLang="en-US" sz="2400" dirty="0">
                <a:ea typeface="黑体" pitchFamily="49" charset="-122"/>
              </a:rPr>
              <a:t> </a:t>
            </a:r>
            <a:r>
              <a:rPr lang="en-US" altLang="zh-CN" sz="2400" dirty="0">
                <a:ea typeface="黑体" pitchFamily="49" charset="-122"/>
              </a:rPr>
              <a:t>assume</a:t>
            </a:r>
            <a:r>
              <a:rPr lang="zh-CN" altLang="en-US" sz="2400" dirty="0">
                <a:ea typeface="黑体" pitchFamily="49" charset="-122"/>
              </a:rPr>
              <a:t> </a:t>
            </a:r>
            <a:r>
              <a:rPr lang="en-US" altLang="zh-CN" sz="2400" dirty="0">
                <a:ea typeface="黑体" pitchFamily="49" charset="-122"/>
              </a:rPr>
              <a:t>that</a:t>
            </a:r>
            <a:r>
              <a:rPr lang="zh-CN" altLang="en-US" sz="2400" dirty="0">
                <a:ea typeface="黑体" pitchFamily="49" charset="-122"/>
              </a:rPr>
              <a:t> </a:t>
            </a:r>
            <a:r>
              <a:rPr lang="en-US" altLang="zh-CN" sz="2400" dirty="0">
                <a:ea typeface="黑体" pitchFamily="49" charset="-122"/>
              </a:rPr>
              <a:t>before</a:t>
            </a:r>
            <a:r>
              <a:rPr lang="zh-CN" altLang="en-US" sz="2400" dirty="0">
                <a:ea typeface="黑体" pitchFamily="49" charset="-122"/>
              </a:rPr>
              <a:t> </a:t>
            </a:r>
            <a:r>
              <a:rPr lang="en-US" altLang="zh-CN" sz="2400" dirty="0">
                <a:ea typeface="黑体" pitchFamily="49" charset="-122"/>
              </a:rPr>
              <a:t>2030</a:t>
            </a:r>
            <a:r>
              <a:rPr lang="zh-CN" altLang="en-US" sz="2400" dirty="0">
                <a:ea typeface="黑体" pitchFamily="49" charset="-122"/>
              </a:rPr>
              <a:t> </a:t>
            </a:r>
            <a:r>
              <a:rPr lang="en-US" altLang="zh-CN" sz="2400" dirty="0">
                <a:ea typeface="黑体" pitchFamily="49" charset="-122"/>
              </a:rPr>
              <a:t>when</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urban</a:t>
            </a:r>
            <a:r>
              <a:rPr lang="zh-CN" altLang="en-US" sz="2400" dirty="0">
                <a:ea typeface="黑体" pitchFamily="49" charset="-122"/>
              </a:rPr>
              <a:t> </a:t>
            </a:r>
            <a:r>
              <a:rPr lang="en-US" altLang="zh-CN" sz="2400" dirty="0">
                <a:ea typeface="黑体" pitchFamily="49" charset="-122"/>
              </a:rPr>
              <a:t>and</a:t>
            </a:r>
            <a:r>
              <a:rPr lang="zh-CN" altLang="en-US" sz="2400" dirty="0">
                <a:ea typeface="黑体" pitchFamily="49" charset="-122"/>
              </a:rPr>
              <a:t> </a:t>
            </a:r>
            <a:r>
              <a:rPr lang="en-US" altLang="zh-CN" sz="2400" dirty="0">
                <a:ea typeface="黑体" pitchFamily="49" charset="-122"/>
              </a:rPr>
              <a:t>rural</a:t>
            </a:r>
            <a:r>
              <a:rPr lang="zh-CN" altLang="en-US" sz="2400" dirty="0">
                <a:ea typeface="黑体" pitchFamily="49" charset="-122"/>
              </a:rPr>
              <a:t> </a:t>
            </a:r>
            <a:r>
              <a:rPr lang="en-US" altLang="zh-CN" sz="2400" dirty="0">
                <a:ea typeface="黑体" pitchFamily="49" charset="-122"/>
              </a:rPr>
              <a:t>integration</a:t>
            </a:r>
            <a:r>
              <a:rPr lang="zh-CN" altLang="en-US" sz="2400" dirty="0">
                <a:ea typeface="黑体" pitchFamily="49" charset="-122"/>
              </a:rPr>
              <a:t> </a:t>
            </a:r>
            <a:r>
              <a:rPr lang="en-US" altLang="zh-CN" sz="2400" dirty="0">
                <a:ea typeface="黑体" pitchFamily="49" charset="-122"/>
              </a:rPr>
              <a:t>shall</a:t>
            </a:r>
            <a:r>
              <a:rPr lang="zh-CN" altLang="en-US" sz="2400" dirty="0">
                <a:ea typeface="黑体" pitchFamily="49" charset="-122"/>
              </a:rPr>
              <a:t> </a:t>
            </a:r>
            <a:r>
              <a:rPr lang="en-US" altLang="zh-CN" sz="2400" dirty="0">
                <a:ea typeface="黑体" pitchFamily="49" charset="-122"/>
              </a:rPr>
              <a:t>be</a:t>
            </a:r>
            <a:r>
              <a:rPr lang="zh-CN" altLang="en-US" sz="2400" dirty="0">
                <a:ea typeface="黑体" pitchFamily="49" charset="-122"/>
              </a:rPr>
              <a:t> </a:t>
            </a:r>
            <a:r>
              <a:rPr lang="en-US" altLang="zh-CN" sz="2400" dirty="0">
                <a:ea typeface="黑体" pitchFamily="49" charset="-122"/>
              </a:rPr>
              <a:t>finished</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TF</a:t>
            </a:r>
            <a:r>
              <a:rPr lang="zh-CN" altLang="en-US" sz="2400" dirty="0">
                <a:ea typeface="黑体" pitchFamily="49" charset="-122"/>
              </a:rPr>
              <a:t> </a:t>
            </a:r>
            <a:r>
              <a:rPr lang="en-US" altLang="zh-CN" sz="2400" dirty="0">
                <a:ea typeface="黑体" pitchFamily="49" charset="-122"/>
              </a:rPr>
              <a:t>will</a:t>
            </a:r>
            <a:r>
              <a:rPr lang="zh-CN" altLang="en-US" sz="2400" dirty="0">
                <a:ea typeface="黑体" pitchFamily="49" charset="-122"/>
              </a:rPr>
              <a:t> </a:t>
            </a:r>
            <a:r>
              <a:rPr lang="en-US" altLang="zh-CN" sz="2400" dirty="0">
                <a:ea typeface="黑体" pitchFamily="49" charset="-122"/>
              </a:rPr>
              <a:t>rise</a:t>
            </a:r>
            <a:r>
              <a:rPr lang="zh-CN" altLang="en-US" sz="2400" dirty="0">
                <a:ea typeface="黑体" pitchFamily="49" charset="-122"/>
              </a:rPr>
              <a:t>.</a:t>
            </a:r>
            <a:r>
              <a:rPr lang="en-US" altLang="zh-CN" sz="2400" dirty="0">
                <a:ea typeface="黑体" pitchFamily="49" charset="-122"/>
              </a:rPr>
              <a:t>And</a:t>
            </a:r>
            <a:r>
              <a:rPr lang="zh-CN" altLang="en-US" sz="2400" dirty="0">
                <a:ea typeface="黑体" pitchFamily="49" charset="-122"/>
              </a:rPr>
              <a:t> </a:t>
            </a:r>
            <a:r>
              <a:rPr lang="en-US" altLang="zh-CN" sz="2400" dirty="0">
                <a:ea typeface="黑体" pitchFamily="49" charset="-122"/>
              </a:rPr>
              <a:t>after</a:t>
            </a:r>
            <a:r>
              <a:rPr lang="zh-CN" altLang="en-US" sz="2400" dirty="0">
                <a:ea typeface="黑体" pitchFamily="49" charset="-122"/>
              </a:rPr>
              <a:t> </a:t>
            </a:r>
            <a:r>
              <a:rPr lang="en-US" altLang="zh-CN" sz="2400" dirty="0">
                <a:ea typeface="黑体" pitchFamily="49" charset="-122"/>
              </a:rPr>
              <a:t>2030,</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TF</a:t>
            </a:r>
            <a:r>
              <a:rPr lang="zh-CN" altLang="en-US" sz="2400" dirty="0">
                <a:ea typeface="黑体" pitchFamily="49" charset="-122"/>
              </a:rPr>
              <a:t> </a:t>
            </a:r>
            <a:r>
              <a:rPr lang="en-US" altLang="zh-CN" sz="2400" dirty="0">
                <a:ea typeface="黑体" pitchFamily="49" charset="-122"/>
              </a:rPr>
              <a:t>will</a:t>
            </a:r>
            <a:r>
              <a:rPr lang="zh-CN" altLang="en-US" sz="2400" dirty="0">
                <a:ea typeface="黑体" pitchFamily="49" charset="-122"/>
              </a:rPr>
              <a:t> </a:t>
            </a:r>
            <a:r>
              <a:rPr lang="en-US" altLang="zh-CN" sz="2400" dirty="0">
                <a:ea typeface="黑体" pitchFamily="49" charset="-122"/>
              </a:rPr>
              <a:t>be</a:t>
            </a:r>
            <a:r>
              <a:rPr lang="zh-CN" altLang="en-US" sz="2400" dirty="0">
                <a:ea typeface="黑体" pitchFamily="49" charset="-122"/>
              </a:rPr>
              <a:t> </a:t>
            </a:r>
            <a:r>
              <a:rPr lang="en-US" altLang="zh-CN" sz="2400" dirty="0">
                <a:ea typeface="黑体" pitchFamily="49" charset="-122"/>
              </a:rPr>
              <a:t>like</a:t>
            </a:r>
            <a:r>
              <a:rPr lang="zh-CN" altLang="en-US" sz="2400" dirty="0">
                <a:ea typeface="黑体" pitchFamily="49" charset="-122"/>
              </a:rPr>
              <a:t> </a:t>
            </a:r>
            <a:r>
              <a:rPr lang="en-US" altLang="zh-CN" sz="2400" dirty="0">
                <a:ea typeface="黑体" pitchFamily="49" charset="-122"/>
              </a:rPr>
              <a:t>current</a:t>
            </a:r>
            <a:r>
              <a:rPr lang="zh-CN" altLang="en-US" sz="2400" dirty="0">
                <a:ea typeface="黑体" pitchFamily="49" charset="-122"/>
              </a:rPr>
              <a:t> </a:t>
            </a:r>
            <a:r>
              <a:rPr lang="en-US" altLang="zh-CN" sz="2400" dirty="0">
                <a:ea typeface="黑体" pitchFamily="49" charset="-122"/>
              </a:rPr>
              <a:t>Asian</a:t>
            </a:r>
            <a:r>
              <a:rPr lang="zh-CN" altLang="en-US" sz="2400" dirty="0">
                <a:ea typeface="黑体" pitchFamily="49" charset="-122"/>
              </a:rPr>
              <a:t> </a:t>
            </a:r>
            <a:r>
              <a:rPr lang="en-US" altLang="zh-CN" sz="2400" dirty="0">
                <a:ea typeface="黑体" pitchFamily="49" charset="-122"/>
              </a:rPr>
              <a:t>developed</a:t>
            </a:r>
            <a:r>
              <a:rPr lang="zh-CN" altLang="en-US" sz="2400" dirty="0">
                <a:ea typeface="黑体" pitchFamily="49" charset="-122"/>
              </a:rPr>
              <a:t> </a:t>
            </a:r>
            <a:r>
              <a:rPr lang="en-US" altLang="zh-CN" sz="2400" dirty="0">
                <a:ea typeface="黑体" pitchFamily="49" charset="-122"/>
              </a:rPr>
              <a:t>countries</a:t>
            </a:r>
            <a:r>
              <a:rPr lang="zh-CN" altLang="en-US" sz="2400" dirty="0">
                <a:ea typeface="黑体" pitchFamily="49" charset="-122"/>
              </a:rPr>
              <a:t> </a:t>
            </a:r>
            <a:r>
              <a:rPr lang="en-US" altLang="zh-CN" sz="2400" dirty="0">
                <a:ea typeface="黑体" pitchFamily="49" charset="-122"/>
              </a:rPr>
              <a:t>and</a:t>
            </a:r>
            <a:r>
              <a:rPr lang="zh-CN" altLang="en-US" sz="2400" dirty="0">
                <a:ea typeface="黑体" pitchFamily="49" charset="-122"/>
              </a:rPr>
              <a:t> </a:t>
            </a:r>
            <a:r>
              <a:rPr lang="en-US" altLang="zh-CN" sz="2400" dirty="0">
                <a:ea typeface="黑体" pitchFamily="49" charset="-122"/>
              </a:rPr>
              <a:t>areas</a:t>
            </a:r>
            <a:r>
              <a:rPr lang="zh-CN" altLang="en-US" sz="2400" dirty="0">
                <a:ea typeface="黑体" pitchFamily="49" charset="-122"/>
              </a:rPr>
              <a:t> </a:t>
            </a:r>
            <a:r>
              <a:rPr lang="en-US" altLang="zh-CN" sz="2400" dirty="0">
                <a:ea typeface="黑体" pitchFamily="49" charset="-122"/>
              </a:rPr>
              <a:t>that</a:t>
            </a:r>
            <a:r>
              <a:rPr lang="zh-CN" altLang="en-US" sz="2400" dirty="0">
                <a:ea typeface="黑体" pitchFamily="49" charset="-122"/>
              </a:rPr>
              <a:t> </a:t>
            </a:r>
            <a:r>
              <a:rPr lang="en-US" altLang="zh-CN" sz="2400" dirty="0">
                <a:ea typeface="黑体" pitchFamily="49" charset="-122"/>
              </a:rPr>
              <a:t>fall</a:t>
            </a:r>
            <a:r>
              <a:rPr lang="zh-CN" altLang="en-US" sz="2400" dirty="0">
                <a:ea typeface="黑体" pitchFamily="49" charset="-122"/>
              </a:rPr>
              <a:t> </a:t>
            </a:r>
            <a:r>
              <a:rPr lang="en-US" altLang="zh-CN" sz="2400" dirty="0">
                <a:ea typeface="黑体" pitchFamily="49" charset="-122"/>
              </a:rPr>
              <a:t>back. </a:t>
            </a:r>
            <a:r>
              <a:rPr lang="zh-CN" altLang="en-US" sz="2400" dirty="0">
                <a:ea typeface="黑体" pitchFamily="49" charset="-122"/>
              </a:rPr>
              <a:t> </a:t>
            </a:r>
            <a:r>
              <a:rPr lang="en-US" altLang="zh-CN" sz="2400" dirty="0">
                <a:ea typeface="黑体" pitchFamily="49" charset="-122"/>
              </a:rPr>
              <a:t>And</a:t>
            </a:r>
            <a:r>
              <a:rPr lang="zh-CN" altLang="en-US" sz="2400" dirty="0">
                <a:ea typeface="黑体" pitchFamily="49" charset="-122"/>
              </a:rPr>
              <a:t> </a:t>
            </a:r>
            <a:r>
              <a:rPr lang="en-US" altLang="zh-CN" sz="2400" dirty="0">
                <a:ea typeface="黑体" pitchFamily="49" charset="-122"/>
              </a:rPr>
              <a:t>we set the end</a:t>
            </a:r>
            <a:r>
              <a:rPr lang="zh-CN" altLang="en-US" sz="2400" dirty="0">
                <a:ea typeface="黑体" pitchFamily="49" charset="-122"/>
              </a:rPr>
              <a:t> </a:t>
            </a:r>
            <a:r>
              <a:rPr lang="en-US" altLang="zh-CN" sz="2400" dirty="0">
                <a:ea typeface="黑体" pitchFamily="49" charset="-122"/>
              </a:rPr>
              <a:t>value</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total</a:t>
            </a:r>
            <a:r>
              <a:rPr lang="zh-CN" altLang="en-US" sz="2400" dirty="0">
                <a:ea typeface="黑体" pitchFamily="49" charset="-122"/>
              </a:rPr>
              <a:t> </a:t>
            </a:r>
            <a:r>
              <a:rPr lang="en-US" altLang="zh-CN" sz="2400" dirty="0">
                <a:ea typeface="黑体" pitchFamily="49" charset="-122"/>
              </a:rPr>
              <a:t>fertility to</a:t>
            </a:r>
            <a:r>
              <a:rPr lang="zh-CN" altLang="en-US" sz="2400" dirty="0">
                <a:ea typeface="黑体" pitchFamily="49" charset="-122"/>
              </a:rPr>
              <a:t> </a:t>
            </a:r>
            <a:r>
              <a:rPr lang="en-US" altLang="zh-CN" sz="2400" dirty="0">
                <a:ea typeface="黑体" pitchFamily="49" charset="-122"/>
              </a:rPr>
              <a:t>1.5</a:t>
            </a:r>
            <a:r>
              <a:rPr lang="zh-CN" altLang="en-US" sz="2400" dirty="0">
                <a:ea typeface="黑体" pitchFamily="49" charset="-122"/>
              </a:rPr>
              <a:t>.</a:t>
            </a:r>
            <a:endParaRPr lang="en-US" altLang="zh-CN" sz="2400" dirty="0">
              <a:ea typeface="黑体" pitchFamily="49" charset="-122"/>
            </a:endParaRPr>
          </a:p>
          <a:p>
            <a:pPr>
              <a:buNone/>
            </a:pP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latin typeface="黑体" pitchFamily="49" charset="-122"/>
                <a:ea typeface="黑体" pitchFamily="49" charset="-122"/>
              </a:rPr>
              <a:t> </a:t>
            </a:r>
            <a:r>
              <a:rPr lang="zh-CN" altLang="en-US" dirty="0">
                <a:latin typeface="黑体" pitchFamily="49" charset="-122"/>
                <a:ea typeface="黑体" pitchFamily="49" charset="-122"/>
              </a:rPr>
              <a:t>     </a:t>
            </a:r>
            <a:r>
              <a:rPr lang="zh-CN" altLang="zh-CN" dirty="0">
                <a:ea typeface="黑体" pitchFamily="49" charset="-122"/>
              </a:rPr>
              <a:t>3</a:t>
            </a:r>
            <a:r>
              <a:rPr lang="en-US" altLang="zh-CN" dirty="0">
                <a:ea typeface="黑体" pitchFamily="49" charset="-122"/>
              </a:rPr>
              <a:t>.Model</a:t>
            </a:r>
            <a:r>
              <a:rPr lang="zh-CN" altLang="en-US" dirty="0">
                <a:ea typeface="黑体" pitchFamily="49" charset="-122"/>
              </a:rPr>
              <a:t> </a:t>
            </a:r>
            <a:r>
              <a:rPr lang="en-US" altLang="zh-CN" dirty="0">
                <a:ea typeface="黑体" pitchFamily="49" charset="-122"/>
              </a:rPr>
              <a:t>Construction</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457200" y="1600200"/>
            <a:ext cx="8229600" cy="4925144"/>
          </a:xfrm>
        </p:spPr>
        <p:txBody>
          <a:bodyPr>
            <a:normAutofit/>
          </a:bodyPr>
          <a:lstStyle/>
          <a:p>
            <a:r>
              <a:rPr lang="en-US" altLang="zh-CN" sz="2400" dirty="0">
                <a:latin typeface="黑体" pitchFamily="49" charset="-122"/>
                <a:ea typeface="黑体" pitchFamily="49" charset="-122"/>
              </a:rPr>
              <a:t>3.2 Birth</a:t>
            </a:r>
          </a:p>
          <a:p>
            <a:endParaRPr lang="en-US" altLang="zh-CN" sz="2400" dirty="0">
              <a:latin typeface="黑体" pitchFamily="49" charset="-122"/>
              <a:ea typeface="黑体" pitchFamily="49" charset="-122"/>
            </a:endParaRPr>
          </a:p>
          <a:p>
            <a:endParaRPr lang="en-US" altLang="zh-CN" sz="2400" dirty="0">
              <a:latin typeface="黑体" pitchFamily="49" charset="-122"/>
              <a:ea typeface="黑体" pitchFamily="49" charset="-122"/>
            </a:endParaRPr>
          </a:p>
          <a:p>
            <a:endParaRPr lang="en-US" altLang="zh-CN" sz="2400" dirty="0">
              <a:latin typeface="黑体" pitchFamily="49" charset="-122"/>
              <a:ea typeface="黑体" pitchFamily="49" charset="-122"/>
            </a:endParaRPr>
          </a:p>
          <a:p>
            <a:endParaRPr lang="en-US" altLang="zh-CN" sz="2400" dirty="0">
              <a:latin typeface="黑体" pitchFamily="49" charset="-122"/>
              <a:ea typeface="黑体" pitchFamily="49" charset="-122"/>
            </a:endParaRPr>
          </a:p>
          <a:p>
            <a:endParaRPr lang="en-US" altLang="zh-CN" sz="2400" dirty="0">
              <a:latin typeface="黑体" pitchFamily="49" charset="-122"/>
              <a:ea typeface="黑体" pitchFamily="49" charset="-122"/>
            </a:endParaRPr>
          </a:p>
          <a:p>
            <a:endParaRPr lang="en-US" altLang="zh-CN" sz="2400" dirty="0">
              <a:latin typeface="黑体" pitchFamily="49" charset="-122"/>
              <a:ea typeface="黑体" pitchFamily="49" charset="-122"/>
            </a:endParaRPr>
          </a:p>
          <a:p>
            <a:endParaRPr lang="en-US" altLang="zh-CN" sz="2400" dirty="0">
              <a:latin typeface="黑体" pitchFamily="49" charset="-122"/>
              <a:ea typeface="黑体" pitchFamily="49" charset="-122"/>
            </a:endParaRPr>
          </a:p>
          <a:p>
            <a:pPr>
              <a:buNone/>
            </a:pPr>
            <a:r>
              <a:rPr lang="en-US" altLang="zh-CN" sz="2600" dirty="0">
                <a:ea typeface="黑体" pitchFamily="49" charset="-122"/>
              </a:rPr>
              <a:t>The age-specific fertility rate of women aged 15-49 years of</a:t>
            </a:r>
          </a:p>
          <a:p>
            <a:pPr>
              <a:buNone/>
            </a:pPr>
            <a:r>
              <a:rPr lang="en-US" altLang="zh-CN" sz="2600" dirty="0">
                <a:ea typeface="黑体" pitchFamily="49" charset="-122"/>
              </a:rPr>
              <a:t>age from 1997 to 2013 was standardized by 0-1 and find</a:t>
            </a:r>
            <a:r>
              <a:rPr lang="zh-CN" altLang="en-US" sz="2600" dirty="0">
                <a:ea typeface="黑体" pitchFamily="49" charset="-122"/>
              </a:rPr>
              <a:t> </a:t>
            </a:r>
            <a:r>
              <a:rPr lang="en-US" altLang="zh-CN" sz="2600" dirty="0">
                <a:ea typeface="黑体" pitchFamily="49" charset="-122"/>
              </a:rPr>
              <a:t>out</a:t>
            </a:r>
            <a:r>
              <a:rPr lang="zh-CN" altLang="en-US" sz="2600" dirty="0">
                <a:ea typeface="黑体" pitchFamily="49" charset="-122"/>
              </a:rPr>
              <a:t> </a:t>
            </a:r>
            <a:r>
              <a:rPr lang="en-US" altLang="zh-CN" sz="2600" dirty="0">
                <a:ea typeface="黑体" pitchFamily="49" charset="-122"/>
              </a:rPr>
              <a:t>their mean</a:t>
            </a:r>
            <a:endParaRPr lang="en-US" altLang="zh-CN" sz="2400" dirty="0">
              <a:ea typeface="黑体" pitchFamily="49" charset="-122"/>
            </a:endParaRPr>
          </a:p>
          <a:p>
            <a:endParaRPr lang="zh-CN" altLang="en-US" dirty="0"/>
          </a:p>
        </p:txBody>
      </p:sp>
      <p:pic>
        <p:nvPicPr>
          <p:cNvPr id="5" name="图片 4">
            <a:extLst>
              <a:ext uri="{FF2B5EF4-FFF2-40B4-BE49-F238E27FC236}">
                <a16:creationId xmlns:a16="http://schemas.microsoft.com/office/drawing/2014/main" id="{92879848-05A1-46F1-9A6D-B898D288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852531"/>
            <a:ext cx="3803845" cy="3152937"/>
          </a:xfrm>
          <a:prstGeom prst="rect">
            <a:avLst/>
          </a:prstGeom>
        </p:spPr>
      </p:pic>
      <p:pic>
        <p:nvPicPr>
          <p:cNvPr id="7" name="图片 6">
            <a:extLst>
              <a:ext uri="{FF2B5EF4-FFF2-40B4-BE49-F238E27FC236}">
                <a16:creationId xmlns:a16="http://schemas.microsoft.com/office/drawing/2014/main" id="{449DEE92-D851-4C7A-82CC-2C246FF96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46" y="2168858"/>
            <a:ext cx="4584233" cy="2628293"/>
          </a:xfrm>
          <a:prstGeom prst="rect">
            <a:avLst/>
          </a:prstGeom>
        </p:spPr>
      </p:pic>
    </p:spTree>
    <p:extLst>
      <p:ext uri="{BB962C8B-B14F-4D97-AF65-F5344CB8AC3E}">
        <p14:creationId xmlns:p14="http://schemas.microsoft.com/office/powerpoint/2010/main" val="317212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zh-CN" altLang="zh-CN" dirty="0">
                <a:ea typeface="黑体" pitchFamily="49" charset="-122"/>
              </a:rPr>
              <a:t>3</a:t>
            </a:r>
            <a:r>
              <a:rPr lang="en-US" altLang="zh-CN" dirty="0">
                <a:ea typeface="黑体" pitchFamily="49" charset="-122"/>
              </a:rPr>
              <a:t>.Model</a:t>
            </a:r>
            <a:r>
              <a:rPr lang="zh-CN" altLang="en-US" dirty="0">
                <a:ea typeface="黑体" pitchFamily="49" charset="-122"/>
              </a:rPr>
              <a:t> </a:t>
            </a:r>
            <a:r>
              <a:rPr lang="en-US" altLang="zh-CN" dirty="0">
                <a:ea typeface="黑体" pitchFamily="49" charset="-122"/>
              </a:rPr>
              <a:t>Construction</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normAutofit/>
          </a:bodyPr>
          <a:lstStyle/>
          <a:p>
            <a:r>
              <a:rPr lang="en-US" altLang="zh-CN" sz="2400" dirty="0">
                <a:latin typeface="黑体" pitchFamily="49" charset="-122"/>
                <a:ea typeface="黑体" pitchFamily="49" charset="-122"/>
              </a:rPr>
              <a:t>3.3</a:t>
            </a:r>
            <a:r>
              <a:rPr lang="en-US" altLang="en-US" sz="2400" dirty="0">
                <a:latin typeface="黑体" pitchFamily="49" charset="-122"/>
                <a:ea typeface="黑体" pitchFamily="49" charset="-122"/>
              </a:rPr>
              <a:t> Death</a:t>
            </a:r>
            <a:endParaRPr lang="en-US" altLang="zh-CN" sz="2400" dirty="0">
              <a:latin typeface="黑体" pitchFamily="49" charset="-122"/>
              <a:ea typeface="黑体" pitchFamily="49" charset="-122"/>
            </a:endParaRPr>
          </a:p>
          <a:p>
            <a:endParaRPr lang="zh-CN" altLang="en-US" sz="2400" dirty="0"/>
          </a:p>
        </p:txBody>
      </p:sp>
      <p:sp>
        <p:nvSpPr>
          <p:cNvPr id="6" name="TextBox 5"/>
          <p:cNvSpPr txBox="1"/>
          <p:nvPr/>
        </p:nvSpPr>
        <p:spPr>
          <a:xfrm>
            <a:off x="539552" y="5380672"/>
            <a:ext cx="8352928" cy="1015663"/>
          </a:xfrm>
          <a:prstGeom prst="rect">
            <a:avLst/>
          </a:prstGeom>
          <a:noFill/>
        </p:spPr>
        <p:txBody>
          <a:bodyPr wrap="square" rtlCol="0">
            <a:spAutoFit/>
          </a:bodyPr>
          <a:lstStyle/>
          <a:p>
            <a:r>
              <a:rPr lang="en-US" altLang="zh-CN" sz="2000" dirty="0"/>
              <a:t>The</a:t>
            </a:r>
            <a:r>
              <a:rPr lang="zh-CN" altLang="en-US" sz="2000" dirty="0"/>
              <a:t> </a:t>
            </a:r>
            <a:r>
              <a:rPr lang="en-US" altLang="zh-CN" sz="2000" dirty="0"/>
              <a:t>prediction</a:t>
            </a:r>
            <a:r>
              <a:rPr lang="zh-CN" altLang="en-US" sz="2000" dirty="0"/>
              <a:t> </a:t>
            </a:r>
            <a:r>
              <a:rPr lang="en-US" altLang="zh-CN" sz="2000" dirty="0"/>
              <a:t>of</a:t>
            </a:r>
            <a:r>
              <a:rPr lang="zh-CN" altLang="en-US" sz="2000" dirty="0"/>
              <a:t> </a:t>
            </a:r>
            <a:r>
              <a:rPr lang="en-US" altLang="zh-CN" sz="2000" dirty="0"/>
              <a:t>life</a:t>
            </a:r>
            <a:r>
              <a:rPr lang="zh-CN" altLang="en-US" sz="2000" dirty="0"/>
              <a:t> </a:t>
            </a:r>
            <a:r>
              <a:rPr lang="en-US" altLang="zh-CN" sz="2000" dirty="0"/>
              <a:t>expectancy</a:t>
            </a:r>
            <a:r>
              <a:rPr lang="zh-CN" altLang="en-US" sz="2000" dirty="0"/>
              <a:t> </a:t>
            </a:r>
            <a:r>
              <a:rPr lang="en-US" altLang="zh-CN" sz="2000" dirty="0"/>
              <a:t>is</a:t>
            </a:r>
            <a:r>
              <a:rPr lang="zh-CN" altLang="en-US" sz="2000" dirty="0"/>
              <a:t> </a:t>
            </a:r>
            <a:r>
              <a:rPr lang="en-US" altLang="zh-CN" sz="2000" dirty="0"/>
              <a:t>little</a:t>
            </a:r>
            <a:r>
              <a:rPr lang="zh-CN" altLang="en-US" sz="2000" dirty="0"/>
              <a:t> </a:t>
            </a:r>
            <a:r>
              <a:rPr lang="en-US" altLang="zh-CN" sz="2000" dirty="0"/>
              <a:t>higher</a:t>
            </a:r>
            <a:r>
              <a:rPr lang="zh-CN" altLang="en-US" sz="2000" dirty="0"/>
              <a:t> </a:t>
            </a:r>
            <a:r>
              <a:rPr lang="en-US" altLang="zh-CN" sz="2000" dirty="0"/>
              <a:t>than</a:t>
            </a:r>
            <a:r>
              <a:rPr lang="zh-CN" altLang="en-US" sz="2000" dirty="0"/>
              <a:t> </a:t>
            </a:r>
            <a:r>
              <a:rPr lang="en-US" altLang="zh-CN" sz="2000" dirty="0"/>
              <a:t>the</a:t>
            </a:r>
            <a:r>
              <a:rPr lang="zh-CN" altLang="en-US" sz="2000" dirty="0"/>
              <a:t> </a:t>
            </a:r>
            <a:r>
              <a:rPr lang="en-US" altLang="zh-CN" sz="2000" dirty="0"/>
              <a:t>UN</a:t>
            </a:r>
            <a:r>
              <a:rPr lang="zh-CN" altLang="en-US" sz="2000" dirty="0"/>
              <a:t> </a:t>
            </a:r>
            <a:r>
              <a:rPr lang="en-US" altLang="zh-CN" sz="2000" dirty="0"/>
              <a:t>prediction</a:t>
            </a:r>
            <a:r>
              <a:rPr lang="zh-CN" altLang="en-US" sz="2000" dirty="0"/>
              <a:t> </a:t>
            </a:r>
            <a:r>
              <a:rPr lang="en-US" altLang="zh-CN" sz="2000" dirty="0"/>
              <a:t>which</a:t>
            </a:r>
            <a:r>
              <a:rPr lang="zh-CN" altLang="en-US" sz="2000" dirty="0"/>
              <a:t> </a:t>
            </a:r>
            <a:r>
              <a:rPr lang="en-US" altLang="zh-CN" sz="2000" dirty="0"/>
              <a:t>means</a:t>
            </a:r>
            <a:r>
              <a:rPr lang="zh-CN" altLang="en-US" sz="2000" dirty="0"/>
              <a:t> </a:t>
            </a:r>
            <a:r>
              <a:rPr lang="en-US" altLang="zh-CN" sz="2000" dirty="0"/>
              <a:t>the</a:t>
            </a:r>
            <a:r>
              <a:rPr lang="zh-CN" altLang="en-US" sz="2000" dirty="0"/>
              <a:t> </a:t>
            </a:r>
            <a:r>
              <a:rPr lang="en-US" altLang="zh-CN" sz="2000" dirty="0"/>
              <a:t>Lee-Carter-MY</a:t>
            </a:r>
            <a:r>
              <a:rPr lang="zh-CN" altLang="en-US" sz="2000" dirty="0"/>
              <a:t> </a:t>
            </a:r>
            <a:r>
              <a:rPr lang="en-US" altLang="zh-CN" sz="2000" dirty="0"/>
              <a:t>model’s</a:t>
            </a:r>
            <a:r>
              <a:rPr lang="zh-CN" altLang="en-US" sz="2000" dirty="0"/>
              <a:t> </a:t>
            </a:r>
            <a:r>
              <a:rPr lang="en-US" altLang="zh-CN" sz="2000" dirty="0"/>
              <a:t>single</a:t>
            </a:r>
            <a:r>
              <a:rPr lang="zh-CN" altLang="en-US" sz="2000" dirty="0"/>
              <a:t> </a:t>
            </a:r>
            <a:r>
              <a:rPr lang="en-US" altLang="zh-CN" sz="2000" dirty="0"/>
              <a:t>year</a:t>
            </a:r>
            <a:r>
              <a:rPr lang="zh-CN" altLang="en-US" sz="2000" dirty="0"/>
              <a:t> </a:t>
            </a:r>
            <a:r>
              <a:rPr lang="en-US" altLang="zh-CN" sz="2000" dirty="0"/>
              <a:t>mortality</a:t>
            </a:r>
            <a:r>
              <a:rPr lang="zh-CN" altLang="en-US" sz="2000" dirty="0"/>
              <a:t> </a:t>
            </a:r>
            <a:r>
              <a:rPr lang="en-US" altLang="zh-CN" sz="2000" dirty="0"/>
              <a:t>is</a:t>
            </a:r>
            <a:r>
              <a:rPr lang="zh-CN" altLang="en-US" sz="2000" dirty="0"/>
              <a:t> </a:t>
            </a:r>
            <a:r>
              <a:rPr lang="en-US" altLang="zh-CN" sz="2000" dirty="0"/>
              <a:t>little</a:t>
            </a:r>
            <a:r>
              <a:rPr lang="zh-CN" altLang="en-US" sz="2000" dirty="0"/>
              <a:t> </a:t>
            </a:r>
            <a:r>
              <a:rPr lang="en-US" altLang="zh-CN" sz="2000" dirty="0"/>
              <a:t>lower</a:t>
            </a:r>
            <a:r>
              <a:rPr lang="zh-CN" altLang="en-US" sz="2000" dirty="0"/>
              <a:t> </a:t>
            </a:r>
            <a:r>
              <a:rPr lang="en-US" altLang="zh-CN" sz="2000" dirty="0"/>
              <a:t>than</a:t>
            </a:r>
            <a:r>
              <a:rPr lang="zh-CN" altLang="en-US" sz="2000" dirty="0"/>
              <a:t> </a:t>
            </a:r>
            <a:r>
              <a:rPr lang="en-US" altLang="zh-CN" sz="2000" dirty="0"/>
              <a:t>the</a:t>
            </a:r>
            <a:r>
              <a:rPr lang="zh-CN" altLang="en-US" sz="2000" dirty="0"/>
              <a:t> </a:t>
            </a:r>
            <a:r>
              <a:rPr lang="en-US" altLang="zh-CN" sz="2000" dirty="0"/>
              <a:t>UN</a:t>
            </a:r>
            <a:r>
              <a:rPr lang="zh-CN" altLang="en-US" sz="2000" dirty="0"/>
              <a:t> </a:t>
            </a:r>
            <a:r>
              <a:rPr lang="en-US" altLang="zh-CN" sz="2000" dirty="0"/>
              <a:t>value.</a:t>
            </a:r>
            <a:endParaRPr lang="zh-CN" altLang="en-US" sz="2000" dirty="0"/>
          </a:p>
        </p:txBody>
      </p:sp>
      <p:pic>
        <p:nvPicPr>
          <p:cNvPr id="5" name="图片 4">
            <a:extLst>
              <a:ext uri="{FF2B5EF4-FFF2-40B4-BE49-F238E27FC236}">
                <a16:creationId xmlns:a16="http://schemas.microsoft.com/office/drawing/2014/main" id="{D29CE833-05DE-41F5-805B-7FD4AA0F5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128091"/>
            <a:ext cx="4392488" cy="3121660"/>
          </a:xfrm>
          <a:prstGeom prst="rect">
            <a:avLst/>
          </a:prstGeom>
        </p:spPr>
      </p:pic>
      <p:pic>
        <p:nvPicPr>
          <p:cNvPr id="8" name="图片 7">
            <a:extLst>
              <a:ext uri="{FF2B5EF4-FFF2-40B4-BE49-F238E27FC236}">
                <a16:creationId xmlns:a16="http://schemas.microsoft.com/office/drawing/2014/main" id="{7FD10726-B67C-44F5-8FCD-EABB8A11F3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2167141"/>
            <a:ext cx="4464496" cy="30906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zh-CN" altLang="zh-CN" dirty="0">
                <a:ea typeface="黑体" pitchFamily="49" charset="-122"/>
              </a:rPr>
              <a:t>3</a:t>
            </a:r>
            <a:r>
              <a:rPr lang="en-US" altLang="zh-CN" dirty="0">
                <a:ea typeface="黑体" pitchFamily="49" charset="-122"/>
              </a:rPr>
              <a:t>.Model</a:t>
            </a:r>
            <a:r>
              <a:rPr lang="zh-CN" altLang="en-US" dirty="0">
                <a:ea typeface="黑体" pitchFamily="49" charset="-122"/>
              </a:rPr>
              <a:t> </a:t>
            </a:r>
            <a:r>
              <a:rPr lang="en-US" altLang="zh-CN" dirty="0">
                <a:ea typeface="黑体" pitchFamily="49" charset="-122"/>
              </a:rPr>
              <a:t>Construction</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normAutofit/>
          </a:bodyPr>
          <a:lstStyle/>
          <a:p>
            <a:r>
              <a:rPr lang="en-US" altLang="zh-CN" sz="2400" dirty="0">
                <a:ea typeface="黑体" pitchFamily="49" charset="-122"/>
              </a:rPr>
              <a:t>3.4 Migration</a:t>
            </a:r>
            <a:endParaRPr lang="zh-CN" altLang="en-US" sz="2400" dirty="0">
              <a:ea typeface="黑体" pitchFamily="49" charset="-122"/>
            </a:endParaRPr>
          </a:p>
        </p:txBody>
      </p:sp>
      <p:sp>
        <p:nvSpPr>
          <p:cNvPr id="5" name="TextBox 4"/>
          <p:cNvSpPr txBox="1"/>
          <p:nvPr/>
        </p:nvSpPr>
        <p:spPr>
          <a:xfrm>
            <a:off x="0" y="2132856"/>
            <a:ext cx="3779912" cy="3785652"/>
          </a:xfrm>
          <a:prstGeom prst="rect">
            <a:avLst/>
          </a:prstGeom>
          <a:noFill/>
        </p:spPr>
        <p:txBody>
          <a:bodyPr wrap="square" rtlCol="0">
            <a:spAutoFit/>
          </a:bodyPr>
          <a:lstStyle/>
          <a:p>
            <a:r>
              <a:rPr lang="zh-CN" altLang="en-US" sz="2400" dirty="0">
                <a:ea typeface="黑体" pitchFamily="49" charset="-122"/>
              </a:rPr>
              <a:t>  </a:t>
            </a:r>
            <a:r>
              <a:rPr lang="en-US" altLang="zh-CN" sz="2400" dirty="0">
                <a:ea typeface="黑体" pitchFamily="49" charset="-122"/>
              </a:rPr>
              <a:t>This</a:t>
            </a:r>
            <a:r>
              <a:rPr lang="zh-CN" altLang="en-US" sz="2400" dirty="0">
                <a:ea typeface="黑体" pitchFamily="49" charset="-122"/>
              </a:rPr>
              <a:t> </a:t>
            </a:r>
            <a:r>
              <a:rPr lang="en-US" altLang="zh-CN" sz="2400" dirty="0">
                <a:ea typeface="黑体" pitchFamily="49" charset="-122"/>
              </a:rPr>
              <a:t>report</a:t>
            </a:r>
            <a:r>
              <a:rPr lang="zh-CN" altLang="en-US" sz="2400" dirty="0">
                <a:ea typeface="黑体" pitchFamily="49" charset="-122"/>
              </a:rPr>
              <a:t> </a:t>
            </a:r>
            <a:r>
              <a:rPr lang="en-US" altLang="zh-CN" sz="2400" dirty="0">
                <a:ea typeface="黑体" pitchFamily="49" charset="-122"/>
              </a:rPr>
              <a:t>sets</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peak</a:t>
            </a:r>
            <a:r>
              <a:rPr lang="zh-CN" altLang="en-US" sz="2400" dirty="0">
                <a:ea typeface="黑体" pitchFamily="49" charset="-122"/>
              </a:rPr>
              <a:t> </a:t>
            </a:r>
            <a:r>
              <a:rPr lang="en-US" altLang="zh-CN" sz="2400" dirty="0">
                <a:ea typeface="黑体" pitchFamily="49" charset="-122"/>
              </a:rPr>
              <a:t>rate</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urbanization</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China</a:t>
            </a:r>
            <a:r>
              <a:rPr lang="zh-CN" altLang="en-US" sz="2400" dirty="0">
                <a:ea typeface="黑体" pitchFamily="49" charset="-122"/>
              </a:rPr>
              <a:t> </a:t>
            </a:r>
            <a:r>
              <a:rPr lang="en-US" altLang="zh-CN" sz="2400" dirty="0">
                <a:ea typeface="黑体" pitchFamily="49" charset="-122"/>
              </a:rPr>
              <a:t>in</a:t>
            </a:r>
            <a:r>
              <a:rPr lang="zh-CN" altLang="en-US" sz="2400" dirty="0">
                <a:ea typeface="黑体" pitchFamily="49" charset="-122"/>
              </a:rPr>
              <a:t> </a:t>
            </a:r>
            <a:r>
              <a:rPr lang="en-US" altLang="zh-CN" sz="2400" dirty="0">
                <a:ea typeface="黑体" pitchFamily="49" charset="-122"/>
              </a:rPr>
              <a:t>2050</a:t>
            </a:r>
            <a:r>
              <a:rPr lang="zh-CN" altLang="en-US" sz="2400" dirty="0">
                <a:ea typeface="黑体" pitchFamily="49" charset="-122"/>
              </a:rPr>
              <a:t> </a:t>
            </a:r>
            <a:r>
              <a:rPr lang="en-US" altLang="zh-CN" sz="2400" dirty="0">
                <a:ea typeface="黑体" pitchFamily="49" charset="-122"/>
              </a:rPr>
              <a:t>which</a:t>
            </a:r>
            <a:r>
              <a:rPr lang="zh-CN" altLang="en-US" sz="2400" dirty="0">
                <a:ea typeface="黑体" pitchFamily="49" charset="-122"/>
              </a:rPr>
              <a:t> </a:t>
            </a:r>
            <a:r>
              <a:rPr lang="en-US" altLang="zh-CN" sz="2400" dirty="0">
                <a:ea typeface="黑体" pitchFamily="49" charset="-122"/>
              </a:rPr>
              <a:t>is</a:t>
            </a:r>
            <a:r>
              <a:rPr lang="zh-CN" altLang="en-US" sz="2400" dirty="0">
                <a:ea typeface="黑体" pitchFamily="49" charset="-122"/>
              </a:rPr>
              <a:t> </a:t>
            </a:r>
            <a:r>
              <a:rPr lang="en-US" altLang="zh-CN" sz="2400" dirty="0">
                <a:ea typeface="黑体" pitchFamily="49" charset="-122"/>
              </a:rPr>
              <a:t>between</a:t>
            </a:r>
            <a:r>
              <a:rPr lang="zh-CN" altLang="en-US" sz="2400" dirty="0">
                <a:ea typeface="黑体" pitchFamily="49" charset="-122"/>
              </a:rPr>
              <a:t> </a:t>
            </a:r>
            <a:r>
              <a:rPr lang="en-US" altLang="zh-CN" sz="2400" dirty="0">
                <a:ea typeface="黑体" pitchFamily="49" charset="-122"/>
              </a:rPr>
              <a:t>72.5%</a:t>
            </a:r>
            <a:r>
              <a:rPr lang="zh-CN" altLang="en-US" sz="2400" dirty="0">
                <a:ea typeface="黑体" pitchFamily="49" charset="-122"/>
              </a:rPr>
              <a:t> </a:t>
            </a:r>
            <a:r>
              <a:rPr lang="en-US" altLang="zh-CN" sz="2400" dirty="0">
                <a:ea typeface="黑体" pitchFamily="49" charset="-122"/>
              </a:rPr>
              <a:t>to</a:t>
            </a:r>
            <a:r>
              <a:rPr lang="zh-CN" altLang="en-US" sz="2400" dirty="0">
                <a:ea typeface="黑体" pitchFamily="49" charset="-122"/>
              </a:rPr>
              <a:t> </a:t>
            </a:r>
            <a:r>
              <a:rPr lang="en-US" altLang="zh-CN" sz="2400" dirty="0">
                <a:ea typeface="黑体" pitchFamily="49" charset="-122"/>
              </a:rPr>
              <a:t>75%,</a:t>
            </a:r>
            <a:r>
              <a:rPr lang="zh-CN" altLang="en-US" sz="2400" dirty="0">
                <a:ea typeface="黑体" pitchFamily="49" charset="-122"/>
              </a:rPr>
              <a:t> </a:t>
            </a:r>
            <a:r>
              <a:rPr lang="en-US" altLang="zh-CN" sz="2400" dirty="0">
                <a:ea typeface="黑体" pitchFamily="49" charset="-122"/>
              </a:rPr>
              <a:t>then</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stabilizes</a:t>
            </a:r>
            <a:r>
              <a:rPr lang="zh-CN" altLang="en-US" sz="2400" dirty="0">
                <a:ea typeface="黑体" pitchFamily="49" charset="-122"/>
              </a:rPr>
              <a:t> </a:t>
            </a:r>
            <a:r>
              <a:rPr lang="en-US" altLang="zh-CN" sz="2400" dirty="0">
                <a:ea typeface="黑体" pitchFamily="49" charset="-122"/>
              </a:rPr>
              <a:t>at</a:t>
            </a:r>
            <a:r>
              <a:rPr lang="zh-CN" altLang="en-US" sz="2400" dirty="0">
                <a:ea typeface="黑体" pitchFamily="49" charset="-122"/>
              </a:rPr>
              <a:t> </a:t>
            </a:r>
            <a:r>
              <a:rPr lang="en-US" altLang="zh-CN" sz="2400" dirty="0">
                <a:ea typeface="黑体" pitchFamily="49" charset="-122"/>
              </a:rPr>
              <a:t>this</a:t>
            </a:r>
            <a:r>
              <a:rPr lang="zh-CN" altLang="en-US" sz="2400" dirty="0">
                <a:ea typeface="黑体" pitchFamily="49" charset="-122"/>
              </a:rPr>
              <a:t> </a:t>
            </a:r>
            <a:r>
              <a:rPr lang="en-US" altLang="zh-CN" sz="2400" dirty="0">
                <a:ea typeface="黑体" pitchFamily="49" charset="-122"/>
              </a:rPr>
              <a:t>level.</a:t>
            </a:r>
            <a:r>
              <a:rPr lang="zh-CN" altLang="en-US" sz="2400" dirty="0">
                <a:ea typeface="黑体" pitchFamily="49" charset="-122"/>
              </a:rPr>
              <a:t> </a:t>
            </a:r>
            <a:r>
              <a:rPr lang="en-US" altLang="zh-CN" sz="2400" dirty="0">
                <a:ea typeface="黑体" pitchFamily="49" charset="-122"/>
              </a:rPr>
              <a:t>We</a:t>
            </a:r>
            <a:r>
              <a:rPr lang="zh-CN" altLang="en-US" sz="2400" dirty="0">
                <a:ea typeface="黑体" pitchFamily="49" charset="-122"/>
              </a:rPr>
              <a:t> </a:t>
            </a:r>
            <a:r>
              <a:rPr lang="en-US" altLang="zh-CN" sz="2400" dirty="0">
                <a:ea typeface="黑体" pitchFamily="49" charset="-122"/>
              </a:rPr>
              <a:t>set</a:t>
            </a:r>
            <a:r>
              <a:rPr lang="zh-CN" altLang="en-US" sz="2400" dirty="0">
                <a:ea typeface="黑体" pitchFamily="49" charset="-122"/>
              </a:rPr>
              <a:t> </a:t>
            </a:r>
            <a:r>
              <a:rPr lang="en-US" altLang="zh-CN" sz="2400" dirty="0">
                <a:ea typeface="黑体" pitchFamily="49" charset="-122"/>
              </a:rPr>
              <a:t>every</a:t>
            </a:r>
            <a:r>
              <a:rPr lang="zh-CN" altLang="en-US" sz="2400" dirty="0">
                <a:ea typeface="黑体" pitchFamily="49" charset="-122"/>
              </a:rPr>
              <a:t> </a:t>
            </a:r>
            <a:r>
              <a:rPr lang="en-US" altLang="zh-CN" sz="2400" dirty="0">
                <a:ea typeface="黑体" pitchFamily="49" charset="-122"/>
              </a:rPr>
              <a:t>year</a:t>
            </a:r>
            <a:r>
              <a:rPr lang="zh-CN" altLang="en-US" sz="2400" dirty="0">
                <a:ea typeface="黑体" pitchFamily="49" charset="-122"/>
              </a:rPr>
              <a:t> </a:t>
            </a:r>
            <a:r>
              <a:rPr lang="en-US" altLang="zh-CN" sz="2400" dirty="0">
                <a:ea typeface="黑体" pitchFamily="49" charset="-122"/>
              </a:rPr>
              <a:t>about</a:t>
            </a:r>
            <a:r>
              <a:rPr lang="zh-CN" altLang="en-US" sz="2400" dirty="0">
                <a:ea typeface="黑体" pitchFamily="49" charset="-122"/>
              </a:rPr>
              <a:t> </a:t>
            </a:r>
            <a:r>
              <a:rPr lang="en-US" altLang="zh-CN" sz="2400" dirty="0">
                <a:ea typeface="黑体" pitchFamily="49" charset="-122"/>
              </a:rPr>
              <a:t>2%</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population</a:t>
            </a:r>
            <a:r>
              <a:rPr lang="zh-CN" altLang="en-US" sz="2400" dirty="0">
                <a:ea typeface="黑体" pitchFamily="49" charset="-122"/>
              </a:rPr>
              <a:t> </a:t>
            </a:r>
            <a:r>
              <a:rPr lang="en-US" altLang="zh-CN" sz="2400" dirty="0">
                <a:ea typeface="黑体" pitchFamily="49" charset="-122"/>
              </a:rPr>
              <a:t>migrate</a:t>
            </a:r>
            <a:r>
              <a:rPr lang="zh-CN" altLang="en-US" sz="2400" dirty="0">
                <a:ea typeface="黑体" pitchFamily="49" charset="-122"/>
              </a:rPr>
              <a:t> </a:t>
            </a:r>
            <a:r>
              <a:rPr lang="en-US" altLang="zh-CN" sz="2400" dirty="0">
                <a:ea typeface="黑体" pitchFamily="49" charset="-122"/>
              </a:rPr>
              <a:t>from</a:t>
            </a:r>
            <a:r>
              <a:rPr lang="zh-CN" altLang="en-US" sz="2400" dirty="0">
                <a:ea typeface="黑体" pitchFamily="49" charset="-122"/>
              </a:rPr>
              <a:t> </a:t>
            </a:r>
            <a:r>
              <a:rPr lang="en-US" altLang="zh-CN" sz="2400" dirty="0">
                <a:ea typeface="黑体" pitchFamily="49" charset="-122"/>
              </a:rPr>
              <a:t>rural</a:t>
            </a:r>
            <a:r>
              <a:rPr lang="zh-CN" altLang="en-US" sz="2400" dirty="0">
                <a:ea typeface="黑体" pitchFamily="49" charset="-122"/>
              </a:rPr>
              <a:t> </a:t>
            </a:r>
            <a:r>
              <a:rPr lang="en-US" altLang="zh-CN" sz="2400" dirty="0">
                <a:ea typeface="黑体" pitchFamily="49" charset="-122"/>
              </a:rPr>
              <a:t>area</a:t>
            </a:r>
            <a:r>
              <a:rPr lang="zh-CN" altLang="en-US" sz="2400" dirty="0">
                <a:ea typeface="黑体" pitchFamily="49" charset="-122"/>
              </a:rPr>
              <a:t> </a:t>
            </a:r>
            <a:r>
              <a:rPr lang="en-US" altLang="zh-CN" sz="2400" dirty="0">
                <a:ea typeface="黑体" pitchFamily="49" charset="-122"/>
              </a:rPr>
              <a:t>to</a:t>
            </a:r>
            <a:r>
              <a:rPr lang="zh-CN" altLang="en-US" sz="2400" dirty="0">
                <a:ea typeface="黑体" pitchFamily="49" charset="-122"/>
              </a:rPr>
              <a:t> </a:t>
            </a:r>
            <a:r>
              <a:rPr lang="en-US" altLang="zh-CN" sz="2400" dirty="0">
                <a:ea typeface="黑体" pitchFamily="49" charset="-122"/>
              </a:rPr>
              <a:t>city</a:t>
            </a:r>
            <a:r>
              <a:rPr lang="zh-CN" altLang="en-US" sz="2400" dirty="0">
                <a:ea typeface="黑体" pitchFamily="49" charset="-122"/>
              </a:rPr>
              <a:t>,</a:t>
            </a:r>
            <a:r>
              <a:rPr lang="en-US" altLang="zh-CN" sz="2400" dirty="0">
                <a:ea typeface="黑体" pitchFamily="49" charset="-122"/>
              </a:rPr>
              <a:t>then</a:t>
            </a:r>
            <a:r>
              <a:rPr lang="zh-CN" altLang="en-US" sz="2400" dirty="0">
                <a:ea typeface="黑体" pitchFamily="49" charset="-122"/>
              </a:rPr>
              <a:t> </a:t>
            </a:r>
            <a:r>
              <a:rPr lang="en-US" altLang="zh-CN" sz="2400" dirty="0">
                <a:ea typeface="黑体" pitchFamily="49" charset="-122"/>
              </a:rPr>
              <a:t>decreased</a:t>
            </a:r>
            <a:r>
              <a:rPr lang="zh-CN" altLang="en-US" sz="2400" dirty="0">
                <a:ea typeface="黑体" pitchFamily="49" charset="-122"/>
              </a:rPr>
              <a:t> </a:t>
            </a:r>
            <a:r>
              <a:rPr lang="en-US" altLang="zh-CN" sz="2400" dirty="0">
                <a:ea typeface="黑体" pitchFamily="49" charset="-122"/>
              </a:rPr>
              <a:t>linearly</a:t>
            </a:r>
            <a:r>
              <a:rPr lang="zh-CN" altLang="en-US" sz="2400" dirty="0">
                <a:ea typeface="黑体" pitchFamily="49" charset="-122"/>
              </a:rPr>
              <a:t> </a:t>
            </a:r>
            <a:r>
              <a:rPr lang="en-US" altLang="zh-CN" sz="2400" dirty="0">
                <a:ea typeface="黑体" pitchFamily="49" charset="-122"/>
              </a:rPr>
              <a:t>to</a:t>
            </a:r>
            <a:r>
              <a:rPr lang="zh-CN" altLang="en-US" sz="2400" dirty="0">
                <a:ea typeface="黑体" pitchFamily="49" charset="-122"/>
              </a:rPr>
              <a:t> </a:t>
            </a:r>
            <a:r>
              <a:rPr lang="en-US" altLang="zh-CN" sz="2400" dirty="0">
                <a:ea typeface="黑体" pitchFamily="49" charset="-122"/>
              </a:rPr>
              <a:t>5‰</a:t>
            </a:r>
            <a:r>
              <a:rPr lang="zh-CN" altLang="en-US" sz="2400" dirty="0">
                <a:ea typeface="黑体" pitchFamily="49" charset="-122"/>
              </a:rPr>
              <a:t> </a:t>
            </a:r>
            <a:r>
              <a:rPr lang="en-US" altLang="zh-CN" sz="2400" dirty="0">
                <a:ea typeface="黑体" pitchFamily="49" charset="-122"/>
              </a:rPr>
              <a:t>in</a:t>
            </a:r>
            <a:r>
              <a:rPr lang="zh-CN" altLang="en-US" sz="2400" dirty="0">
                <a:ea typeface="黑体" pitchFamily="49" charset="-122"/>
              </a:rPr>
              <a:t> </a:t>
            </a:r>
            <a:r>
              <a:rPr lang="en-US" altLang="zh-CN" sz="2400" dirty="0">
                <a:ea typeface="黑体" pitchFamily="49" charset="-122"/>
              </a:rPr>
              <a:t>2050.</a:t>
            </a:r>
            <a:endParaRPr lang="zh-CN" altLang="en-US" sz="2400" dirty="0">
              <a:ea typeface="黑体" pitchFamily="49" charset="-122"/>
            </a:endParaRPr>
          </a:p>
        </p:txBody>
      </p:sp>
      <p:pic>
        <p:nvPicPr>
          <p:cNvPr id="6" name="图片 5">
            <a:extLst>
              <a:ext uri="{FF2B5EF4-FFF2-40B4-BE49-F238E27FC236}">
                <a16:creationId xmlns:a16="http://schemas.microsoft.com/office/drawing/2014/main" id="{6FF733A8-B2FE-4AA7-8352-F70454436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925200"/>
            <a:ext cx="5328592" cy="36523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zh-CN" altLang="zh-CN" dirty="0">
                <a:ea typeface="黑体" pitchFamily="49" charset="-122"/>
              </a:rPr>
              <a:t>3</a:t>
            </a:r>
            <a:r>
              <a:rPr lang="en-US" altLang="zh-CN" dirty="0">
                <a:ea typeface="黑体" pitchFamily="49" charset="-122"/>
              </a:rPr>
              <a:t>.Model</a:t>
            </a:r>
            <a:r>
              <a:rPr lang="zh-CN" altLang="en-US" dirty="0">
                <a:ea typeface="黑体" pitchFamily="49" charset="-122"/>
              </a:rPr>
              <a:t> </a:t>
            </a:r>
            <a:r>
              <a:rPr lang="en-US" altLang="zh-CN" dirty="0">
                <a:ea typeface="黑体" pitchFamily="49" charset="-122"/>
              </a:rPr>
              <a:t>Construction</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normAutofit/>
          </a:bodyPr>
          <a:lstStyle/>
          <a:p>
            <a:r>
              <a:rPr lang="en-US" altLang="zh-CN" sz="2400" dirty="0">
                <a:ea typeface="黑体" pitchFamily="49" charset="-122"/>
              </a:rPr>
              <a:t>3.5</a:t>
            </a:r>
            <a:r>
              <a:rPr lang="zh-CN" altLang="en-US" sz="2400" dirty="0">
                <a:ea typeface="黑体" pitchFamily="49" charset="-122"/>
              </a:rPr>
              <a:t> </a:t>
            </a:r>
            <a:r>
              <a:rPr lang="en-US" altLang="zh-CN" sz="2400" dirty="0">
                <a:ea typeface="黑体" pitchFamily="49" charset="-122"/>
              </a:rPr>
              <a:t>Health</a:t>
            </a:r>
          </a:p>
          <a:p>
            <a:r>
              <a:rPr lang="zh-CN" altLang="zh-CN" sz="2400" dirty="0">
                <a:ea typeface="黑体" pitchFamily="49" charset="-122"/>
              </a:rPr>
              <a:t>1</a:t>
            </a:r>
            <a:r>
              <a:rPr lang="en-US" altLang="zh-CN" sz="2400" dirty="0">
                <a:ea typeface="黑体" pitchFamily="49" charset="-122"/>
              </a:rPr>
              <a:t>.</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tendency</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disability</a:t>
            </a:r>
            <a:r>
              <a:rPr lang="zh-CN" altLang="en-US" sz="2400" dirty="0">
                <a:ea typeface="黑体" pitchFamily="49" charset="-122"/>
              </a:rPr>
              <a:t> </a:t>
            </a:r>
            <a:r>
              <a:rPr lang="en-US" altLang="zh-CN" sz="2400" dirty="0">
                <a:ea typeface="黑体" pitchFamily="49" charset="-122"/>
              </a:rPr>
              <a:t>rate:</a:t>
            </a:r>
          </a:p>
          <a:p>
            <a:pPr marL="0" indent="0">
              <a:buNone/>
            </a:pPr>
            <a:r>
              <a:rPr lang="zh-CN" altLang="en-US" sz="2400" dirty="0">
                <a:ea typeface="黑体" pitchFamily="49" charset="-122"/>
              </a:rPr>
              <a:t> </a:t>
            </a:r>
            <a:endParaRPr lang="en-US" altLang="zh-CN" sz="2400" dirty="0">
              <a:ea typeface="黑体" pitchFamily="49" charset="-122"/>
            </a:endParaRPr>
          </a:p>
          <a:p>
            <a:endParaRPr lang="en-US" altLang="zh-CN" sz="2400" dirty="0">
              <a:ea typeface="黑体" pitchFamily="49" charset="-122"/>
            </a:endParaRPr>
          </a:p>
          <a:p>
            <a:pPr>
              <a:buNone/>
            </a:pPr>
            <a:r>
              <a:rPr lang="zh-CN" altLang="zh-CN" sz="2400" dirty="0">
                <a:latin typeface="黑体" pitchFamily="49" charset="-122"/>
                <a:ea typeface="黑体" pitchFamily="49" charset="-122"/>
              </a:rPr>
              <a:t> </a:t>
            </a:r>
            <a:r>
              <a:rPr lang="zh-CN" altLang="en-US" sz="2400" dirty="0">
                <a:latin typeface="黑体" pitchFamily="49" charset="-122"/>
                <a:ea typeface="黑体" pitchFamily="49" charset="-122"/>
              </a:rPr>
              <a:t> </a:t>
            </a:r>
          </a:p>
        </p:txBody>
      </p:sp>
      <p:pic>
        <p:nvPicPr>
          <p:cNvPr id="7" name="图片 6">
            <a:extLst>
              <a:ext uri="{FF2B5EF4-FFF2-40B4-BE49-F238E27FC236}">
                <a16:creationId xmlns:a16="http://schemas.microsoft.com/office/drawing/2014/main" id="{3F1CD5E7-2151-416B-86A2-776C4A3A8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7" y="2420888"/>
            <a:ext cx="4296018" cy="3672831"/>
          </a:xfrm>
          <a:prstGeom prst="rect">
            <a:avLst/>
          </a:prstGeom>
        </p:spPr>
      </p:pic>
      <p:pic>
        <p:nvPicPr>
          <p:cNvPr id="11" name="图片 10">
            <a:extLst>
              <a:ext uri="{FF2B5EF4-FFF2-40B4-BE49-F238E27FC236}">
                <a16:creationId xmlns:a16="http://schemas.microsoft.com/office/drawing/2014/main" id="{CDDDDDDD-0522-4A19-A11F-4F447DAD2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5" y="2506916"/>
            <a:ext cx="4305902" cy="360082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zh-CN" altLang="zh-CN" dirty="0">
                <a:ea typeface="黑体" pitchFamily="49" charset="-122"/>
              </a:rPr>
              <a:t>3</a:t>
            </a:r>
            <a:r>
              <a:rPr lang="en-US" altLang="zh-CN" dirty="0">
                <a:ea typeface="黑体" pitchFamily="49" charset="-122"/>
              </a:rPr>
              <a:t>.Model</a:t>
            </a:r>
            <a:r>
              <a:rPr lang="zh-CN" altLang="en-US" dirty="0">
                <a:ea typeface="黑体" pitchFamily="49" charset="-122"/>
              </a:rPr>
              <a:t> </a:t>
            </a:r>
            <a:r>
              <a:rPr lang="en-US" altLang="zh-CN" dirty="0">
                <a:ea typeface="黑体" pitchFamily="49" charset="-122"/>
              </a:rPr>
              <a:t>Construction</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323528" y="1600200"/>
            <a:ext cx="8568952" cy="5141168"/>
          </a:xfrm>
        </p:spPr>
        <p:txBody>
          <a:bodyPr>
            <a:normAutofit fontScale="85000" lnSpcReduction="20000"/>
          </a:bodyPr>
          <a:lstStyle/>
          <a:p>
            <a:r>
              <a:rPr lang="en-US" altLang="zh-CN" sz="2400" dirty="0">
                <a:ea typeface="黑体" pitchFamily="49" charset="-122"/>
              </a:rPr>
              <a:t>3.5</a:t>
            </a:r>
            <a:r>
              <a:rPr lang="zh-CN" altLang="en-US" sz="2400" dirty="0">
                <a:ea typeface="黑体" pitchFamily="49" charset="-122"/>
              </a:rPr>
              <a:t> </a:t>
            </a:r>
            <a:r>
              <a:rPr lang="en-US" altLang="zh-CN" sz="2400" dirty="0">
                <a:ea typeface="黑体" pitchFamily="49" charset="-122"/>
              </a:rPr>
              <a:t>Health</a:t>
            </a:r>
          </a:p>
          <a:p>
            <a:r>
              <a:rPr lang="en-US" altLang="zh-CN" sz="2400" dirty="0">
                <a:ea typeface="黑体" pitchFamily="49" charset="-122"/>
              </a:rPr>
              <a:t>2.Conclusion:</a:t>
            </a:r>
          </a:p>
          <a:p>
            <a:r>
              <a:rPr lang="zh-CN" altLang="zh-CN" sz="2400" dirty="0">
                <a:ea typeface="黑体" pitchFamily="49" charset="-122"/>
              </a:rPr>
              <a:t> </a:t>
            </a:r>
            <a:r>
              <a:rPr lang="zh-CN" altLang="en-US" sz="2400" dirty="0">
                <a:ea typeface="黑体" pitchFamily="49" charset="-122"/>
              </a:rPr>
              <a:t> </a:t>
            </a:r>
            <a:r>
              <a:rPr lang="en-US" altLang="zh-CN" sz="2400" dirty="0">
                <a:ea typeface="黑体" pitchFamily="49" charset="-122"/>
              </a:rPr>
              <a:t>In</a:t>
            </a:r>
            <a:r>
              <a:rPr lang="zh-CN" altLang="en-US" sz="2400" dirty="0">
                <a:ea typeface="黑体" pitchFamily="49" charset="-122"/>
              </a:rPr>
              <a:t> </a:t>
            </a:r>
            <a:r>
              <a:rPr lang="en-US" altLang="zh-CN" sz="2400" dirty="0">
                <a:ea typeface="黑体" pitchFamily="49" charset="-122"/>
              </a:rPr>
              <a:t>2010</a:t>
            </a:r>
            <a:r>
              <a:rPr lang="zh-CN" altLang="en-US" sz="2400" dirty="0">
                <a:ea typeface="黑体" pitchFamily="49" charset="-122"/>
              </a:rPr>
              <a:t> </a:t>
            </a:r>
            <a:r>
              <a:rPr lang="en-US" altLang="zh-CN" sz="2400" dirty="0">
                <a:ea typeface="黑体" pitchFamily="49" charset="-122"/>
              </a:rPr>
              <a:t>and</a:t>
            </a:r>
            <a:r>
              <a:rPr lang="zh-CN" altLang="en-US" sz="2400" dirty="0">
                <a:ea typeface="黑体" pitchFamily="49" charset="-122"/>
              </a:rPr>
              <a:t> </a:t>
            </a:r>
            <a:r>
              <a:rPr lang="en-US" altLang="zh-CN" sz="2400" dirty="0">
                <a:ea typeface="黑体" pitchFamily="49" charset="-122"/>
              </a:rPr>
              <a:t>2006,</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overall</a:t>
            </a:r>
            <a:r>
              <a:rPr lang="zh-CN" altLang="en-US" sz="2400" dirty="0">
                <a:ea typeface="黑体" pitchFamily="49" charset="-122"/>
              </a:rPr>
              <a:t> </a:t>
            </a:r>
            <a:r>
              <a:rPr lang="en-US" altLang="zh-CN" sz="2400" dirty="0">
                <a:ea typeface="黑体" pitchFamily="49" charset="-122"/>
              </a:rPr>
              <a:t>rate</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disability</a:t>
            </a:r>
            <a:r>
              <a:rPr lang="zh-CN" altLang="en-US" sz="2400" dirty="0">
                <a:ea typeface="黑体" pitchFamily="49" charset="-122"/>
              </a:rPr>
              <a:t> </a:t>
            </a:r>
            <a:r>
              <a:rPr lang="en-US" altLang="zh-CN" sz="2400" dirty="0">
                <a:ea typeface="黑体" pitchFamily="49" charset="-122"/>
              </a:rPr>
              <a:t>rate</a:t>
            </a:r>
            <a:r>
              <a:rPr lang="zh-CN" altLang="en-US" sz="2400" dirty="0">
                <a:ea typeface="黑体" pitchFamily="49" charset="-122"/>
              </a:rPr>
              <a:t> </a:t>
            </a:r>
            <a:r>
              <a:rPr lang="en-US" altLang="zh-CN" sz="2400" dirty="0">
                <a:ea typeface="黑体" pitchFamily="49" charset="-122"/>
              </a:rPr>
              <a:t>decrease</a:t>
            </a:r>
            <a:r>
              <a:rPr lang="zh-CN" altLang="en-US" sz="2400" dirty="0">
                <a:ea typeface="黑体" pitchFamily="49" charset="-122"/>
              </a:rPr>
              <a:t> </a:t>
            </a:r>
            <a:r>
              <a:rPr lang="en-US" altLang="zh-CN" sz="2400" dirty="0">
                <a:ea typeface="黑体" pitchFamily="49" charset="-122"/>
              </a:rPr>
              <a:t>relative</a:t>
            </a:r>
            <a:r>
              <a:rPr lang="zh-CN" altLang="en-US" sz="2400" dirty="0">
                <a:ea typeface="黑体" pitchFamily="49" charset="-122"/>
              </a:rPr>
              <a:t> </a:t>
            </a:r>
            <a:r>
              <a:rPr lang="en-US" altLang="zh-CN" sz="2400" dirty="0">
                <a:ea typeface="黑体" pitchFamily="49" charset="-122"/>
              </a:rPr>
              <a:t>to</a:t>
            </a:r>
            <a:r>
              <a:rPr lang="zh-CN" altLang="en-US" sz="2400" dirty="0">
                <a:ea typeface="黑体" pitchFamily="49" charset="-122"/>
              </a:rPr>
              <a:t> </a:t>
            </a:r>
            <a:r>
              <a:rPr lang="en-US" altLang="zh-CN" sz="2400" dirty="0">
                <a:ea typeface="黑体" pitchFamily="49" charset="-122"/>
              </a:rPr>
              <a:t>2000</a:t>
            </a:r>
            <a:r>
              <a:rPr lang="zh-CN" altLang="en-US" sz="2400" dirty="0">
                <a:ea typeface="黑体" pitchFamily="49" charset="-122"/>
              </a:rPr>
              <a:t>. </a:t>
            </a:r>
            <a:r>
              <a:rPr lang="en-US" altLang="zh-CN" sz="2400" dirty="0">
                <a:ea typeface="黑体" pitchFamily="49" charset="-122"/>
              </a:rPr>
              <a:t>Urban living in general is conducive to health; whether the workers have health insurance shows</a:t>
            </a:r>
            <a:r>
              <a:rPr lang="zh-CN" altLang="en-US" sz="2400" dirty="0">
                <a:ea typeface="黑体" pitchFamily="49" charset="-122"/>
              </a:rPr>
              <a:t> </a:t>
            </a:r>
            <a:r>
              <a:rPr lang="en-US" altLang="zh-CN" sz="2400" dirty="0">
                <a:ea typeface="黑体" pitchFamily="49" charset="-122"/>
              </a:rPr>
              <a:t> no significant on</a:t>
            </a:r>
            <a:r>
              <a:rPr lang="zh-CN" altLang="en-US" sz="2400" dirty="0">
                <a:ea typeface="黑体" pitchFamily="49" charset="-122"/>
              </a:rPr>
              <a:t> </a:t>
            </a:r>
            <a:r>
              <a:rPr lang="en-US" altLang="zh-CN" sz="2400" dirty="0">
                <a:ea typeface="黑体" pitchFamily="49" charset="-122"/>
              </a:rPr>
              <a:t>improvement in the role of health; the number of children more, instead</a:t>
            </a:r>
            <a:r>
              <a:rPr lang="zh-CN" altLang="en-US" sz="2400" dirty="0">
                <a:ea typeface="黑体" pitchFamily="49" charset="-122"/>
              </a:rPr>
              <a:t> </a:t>
            </a:r>
            <a:r>
              <a:rPr lang="en-US" altLang="zh-CN" sz="2400" dirty="0">
                <a:ea typeface="黑体" pitchFamily="49" charset="-122"/>
              </a:rPr>
              <a:t>is against the health.</a:t>
            </a:r>
          </a:p>
          <a:p>
            <a:r>
              <a:rPr lang="zh-CN" altLang="zh-CN" sz="2400" dirty="0">
                <a:ea typeface="黑体" pitchFamily="49" charset="-122"/>
              </a:rPr>
              <a:t>3</a:t>
            </a:r>
            <a:r>
              <a:rPr lang="en-US" altLang="zh-CN" sz="2400" dirty="0">
                <a:ea typeface="黑体" pitchFamily="49" charset="-122"/>
              </a:rPr>
              <a:t>.</a:t>
            </a:r>
            <a:r>
              <a:rPr lang="zh-CN" altLang="en-US" sz="2400" dirty="0">
                <a:ea typeface="黑体" pitchFamily="49" charset="-122"/>
              </a:rPr>
              <a:t> </a:t>
            </a:r>
            <a:r>
              <a:rPr lang="en-US" altLang="zh-CN" sz="2400" dirty="0">
                <a:ea typeface="黑体" pitchFamily="49" charset="-122"/>
              </a:rPr>
              <a:t>Assumptions:</a:t>
            </a:r>
          </a:p>
          <a:p>
            <a:r>
              <a:rPr lang="zh-CN" altLang="en-US" sz="2400" dirty="0">
                <a:ea typeface="黑体" pitchFamily="49" charset="-122"/>
              </a:rPr>
              <a:t> </a:t>
            </a:r>
            <a:r>
              <a:rPr lang="en-US" altLang="zh-CN" sz="2400" dirty="0">
                <a:ea typeface="黑体" pitchFamily="49" charset="-122"/>
              </a:rPr>
              <a:t>1</a:t>
            </a:r>
            <a:r>
              <a:rPr lang="zh-CN" altLang="zh-CN" sz="2400" dirty="0">
                <a:ea typeface="黑体" pitchFamily="49" charset="-122"/>
              </a:rPr>
              <a:t>)</a:t>
            </a:r>
            <a:r>
              <a:rPr lang="en-US" altLang="zh-CN" sz="2400" dirty="0">
                <a:ea typeface="黑体" pitchFamily="49" charset="-122"/>
              </a:rPr>
              <a:t>By 2060, all people over the age of 60 have a high school education and above;</a:t>
            </a:r>
          </a:p>
          <a:p>
            <a:r>
              <a:rPr lang="zh-CN" altLang="en-US" sz="2400" dirty="0">
                <a:ea typeface="黑体" pitchFamily="49" charset="-122"/>
              </a:rPr>
              <a:t> </a:t>
            </a:r>
            <a:r>
              <a:rPr lang="en-US" altLang="zh-CN" sz="2400" dirty="0">
                <a:ea typeface="黑体" pitchFamily="49" charset="-122"/>
              </a:rPr>
              <a:t>2</a:t>
            </a:r>
            <a:r>
              <a:rPr lang="zh-CN" altLang="zh-CN" sz="2400" dirty="0">
                <a:ea typeface="黑体" pitchFamily="49" charset="-122"/>
              </a:rPr>
              <a:t>)</a:t>
            </a:r>
            <a:r>
              <a:rPr lang="en-US" altLang="zh-CN" sz="2400" dirty="0">
                <a:ea typeface="黑体" pitchFamily="49" charset="-122"/>
              </a:rPr>
              <a:t>By 2060, the income of the elderly over 60 years of age is three times that of 2010;</a:t>
            </a:r>
          </a:p>
          <a:p>
            <a:r>
              <a:rPr lang="zh-CN" altLang="en-US" sz="2400" dirty="0">
                <a:ea typeface="黑体" pitchFamily="49" charset="-122"/>
              </a:rPr>
              <a:t> </a:t>
            </a:r>
            <a:r>
              <a:rPr lang="en-US" altLang="zh-CN" sz="2400" dirty="0">
                <a:ea typeface="黑体" pitchFamily="49" charset="-122"/>
              </a:rPr>
              <a:t>3) The average life expectancy increased to 84 years by 2060;</a:t>
            </a:r>
          </a:p>
          <a:p>
            <a:r>
              <a:rPr lang="zh-CN" altLang="en-US" sz="2400" dirty="0">
                <a:ea typeface="黑体" pitchFamily="49" charset="-122"/>
              </a:rPr>
              <a:t> </a:t>
            </a:r>
            <a:r>
              <a:rPr lang="en-US" altLang="zh-CN" sz="2400" dirty="0">
                <a:ea typeface="黑体" pitchFamily="49" charset="-122"/>
              </a:rPr>
              <a:t>4</a:t>
            </a:r>
            <a:r>
              <a:rPr lang="zh-CN" altLang="zh-CN" sz="2400" dirty="0">
                <a:ea typeface="黑体" pitchFamily="49" charset="-122"/>
              </a:rPr>
              <a:t>)</a:t>
            </a:r>
            <a:r>
              <a:rPr lang="en-US" altLang="zh-CN" sz="2400" dirty="0">
                <a:ea typeface="黑体" pitchFamily="49" charset="-122"/>
              </a:rPr>
              <a:t>The level of urbanization increased from 51.3% in 2011 to about 73% in 2060 (the urbanization rates in the two fertility scenarios will be slightly different)</a:t>
            </a:r>
          </a:p>
          <a:p>
            <a:r>
              <a:rPr lang="en-US" altLang="zh-CN" sz="2400" dirty="0">
                <a:ea typeface="黑体" pitchFamily="49" charset="-122"/>
              </a:rPr>
              <a:t>We make the prediction that in 20</a:t>
            </a:r>
            <a:r>
              <a:rPr lang="en-US" altLang="en-US" sz="2400" dirty="0">
                <a:ea typeface="黑体" pitchFamily="49" charset="-122"/>
              </a:rPr>
              <a:t>60</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total</a:t>
            </a:r>
            <a:r>
              <a:rPr lang="zh-CN" altLang="en-US" sz="2400" dirty="0">
                <a:ea typeface="黑体" pitchFamily="49" charset="-122"/>
              </a:rPr>
              <a:t> </a:t>
            </a:r>
            <a:r>
              <a:rPr lang="en-US" altLang="zh-CN" sz="2400" dirty="0">
                <a:ea typeface="黑体" pitchFamily="49" charset="-122"/>
              </a:rPr>
              <a:t>disability</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elderly</a:t>
            </a:r>
            <a:r>
              <a:rPr lang="zh-CN" altLang="en-US" sz="2400" dirty="0">
                <a:ea typeface="黑体" pitchFamily="49" charset="-122"/>
              </a:rPr>
              <a:t> </a:t>
            </a:r>
            <a:r>
              <a:rPr lang="en-US" altLang="zh-CN" sz="2400" dirty="0">
                <a:ea typeface="黑体" pitchFamily="49" charset="-122"/>
              </a:rPr>
              <a:t>over</a:t>
            </a:r>
            <a:r>
              <a:rPr lang="zh-CN" altLang="en-US" sz="2400" dirty="0">
                <a:ea typeface="黑体" pitchFamily="49" charset="-122"/>
              </a:rPr>
              <a:t> </a:t>
            </a:r>
            <a:r>
              <a:rPr lang="en-US" altLang="zh-CN" sz="2400" dirty="0">
                <a:ea typeface="黑体" pitchFamily="49" charset="-122"/>
              </a:rPr>
              <a:t>60</a:t>
            </a:r>
            <a:r>
              <a:rPr lang="zh-CN" altLang="en-US" sz="2400" dirty="0">
                <a:ea typeface="黑体" pitchFamily="49" charset="-122"/>
              </a:rPr>
              <a:t> </a:t>
            </a:r>
            <a:r>
              <a:rPr lang="en-US" altLang="zh-CN" sz="2400" dirty="0">
                <a:ea typeface="黑体" pitchFamily="49" charset="-122"/>
              </a:rPr>
              <a:t>is</a:t>
            </a:r>
            <a:r>
              <a:rPr lang="zh-CN" altLang="en-US" sz="2400" dirty="0">
                <a:ea typeface="黑体" pitchFamily="49" charset="-122"/>
              </a:rPr>
              <a:t>  </a:t>
            </a:r>
            <a:r>
              <a:rPr lang="en-US" altLang="zh-CN" sz="2400" dirty="0">
                <a:ea typeface="黑体" pitchFamily="49" charset="-122"/>
              </a:rPr>
              <a:t>8.21%.</a:t>
            </a:r>
            <a:r>
              <a:rPr lang="zh-CN" altLang="en-US" sz="2400" dirty="0">
                <a:ea typeface="黑体" pitchFamily="49" charset="-122"/>
              </a:rPr>
              <a:t> </a:t>
            </a:r>
            <a:r>
              <a:rPr lang="en-US" altLang="zh-CN" sz="2400" dirty="0">
                <a:ea typeface="黑体" pitchFamily="49" charset="-122"/>
              </a:rPr>
              <a:t>So</a:t>
            </a:r>
            <a:r>
              <a:rPr lang="zh-CN" altLang="en-US" sz="2400" dirty="0">
                <a:ea typeface="黑体" pitchFamily="49" charset="-122"/>
              </a:rPr>
              <a:t> </a:t>
            </a:r>
            <a:r>
              <a:rPr lang="en-US" altLang="zh-CN" sz="2400" dirty="0">
                <a:ea typeface="黑体" pitchFamily="49" charset="-122"/>
              </a:rPr>
              <a:t>in</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future</a:t>
            </a:r>
            <a:r>
              <a:rPr lang="zh-CN" altLang="en-US" sz="2400" dirty="0">
                <a:ea typeface="黑体" pitchFamily="49" charset="-122"/>
              </a:rPr>
              <a:t> </a:t>
            </a:r>
            <a:r>
              <a:rPr lang="en-US" altLang="zh-CN" sz="2400" dirty="0">
                <a:ea typeface="黑体" pitchFamily="49" charset="-122"/>
              </a:rPr>
              <a:t>the</a:t>
            </a:r>
            <a:r>
              <a:rPr lang="zh-CN" altLang="en-US" sz="2400" dirty="0">
                <a:ea typeface="黑体" pitchFamily="49" charset="-122"/>
              </a:rPr>
              <a:t> </a:t>
            </a:r>
            <a:r>
              <a:rPr lang="en-US" altLang="zh-CN" sz="2400" dirty="0">
                <a:ea typeface="黑体" pitchFamily="49" charset="-122"/>
              </a:rPr>
              <a:t>relationship</a:t>
            </a:r>
            <a:r>
              <a:rPr lang="zh-CN" altLang="en-US" sz="2400" dirty="0">
                <a:ea typeface="黑体" pitchFamily="49" charset="-122"/>
              </a:rPr>
              <a:t> </a:t>
            </a:r>
            <a:r>
              <a:rPr lang="en-US" altLang="zh-CN" sz="2400" dirty="0">
                <a:ea typeface="黑体" pitchFamily="49" charset="-122"/>
              </a:rPr>
              <a:t>between</a:t>
            </a:r>
            <a:r>
              <a:rPr lang="zh-CN" altLang="en-US" sz="2400" dirty="0">
                <a:ea typeface="黑体" pitchFamily="49" charset="-122"/>
              </a:rPr>
              <a:t> </a:t>
            </a:r>
            <a:r>
              <a:rPr lang="en-US" altLang="zh-CN" sz="2400" dirty="0">
                <a:ea typeface="黑体" pitchFamily="49" charset="-122"/>
              </a:rPr>
              <a:t>health</a:t>
            </a:r>
            <a:r>
              <a:rPr lang="zh-CN" altLang="en-US" sz="2400" dirty="0">
                <a:ea typeface="黑体" pitchFamily="49" charset="-122"/>
              </a:rPr>
              <a:t> </a:t>
            </a:r>
            <a:r>
              <a:rPr lang="en-US" altLang="zh-CN" sz="2400" dirty="0">
                <a:ea typeface="黑体" pitchFamily="49" charset="-122"/>
              </a:rPr>
              <a:t>and</a:t>
            </a:r>
            <a:r>
              <a:rPr lang="zh-CN" altLang="en-US" sz="2400" dirty="0">
                <a:ea typeface="黑体" pitchFamily="49" charset="-122"/>
              </a:rPr>
              <a:t> </a:t>
            </a:r>
            <a:r>
              <a:rPr lang="en-US" altLang="zh-CN" sz="2400" dirty="0">
                <a:ea typeface="黑体" pitchFamily="49" charset="-122"/>
              </a:rPr>
              <a:t>longevity</a:t>
            </a:r>
            <a:r>
              <a:rPr lang="zh-CN" altLang="en-US" sz="2400" dirty="0">
                <a:ea typeface="黑体" pitchFamily="49" charset="-122"/>
              </a:rPr>
              <a:t> </a:t>
            </a:r>
            <a:r>
              <a:rPr lang="en-US" altLang="zh-CN" sz="2400" dirty="0">
                <a:ea typeface="黑体" pitchFamily="49" charset="-122"/>
              </a:rPr>
              <a:t>of</a:t>
            </a:r>
            <a:r>
              <a:rPr lang="zh-CN" altLang="en-US" sz="2400" dirty="0">
                <a:ea typeface="黑体" pitchFamily="49" charset="-122"/>
              </a:rPr>
              <a:t> </a:t>
            </a:r>
            <a:r>
              <a:rPr lang="en-US" altLang="zh-CN" sz="2400" dirty="0">
                <a:ea typeface="黑体" pitchFamily="49" charset="-122"/>
              </a:rPr>
              <a:t>elderly</a:t>
            </a:r>
            <a:r>
              <a:rPr lang="zh-CN" altLang="en-US" sz="2400" dirty="0">
                <a:ea typeface="黑体" pitchFamily="49" charset="-122"/>
              </a:rPr>
              <a:t> </a:t>
            </a:r>
            <a:r>
              <a:rPr lang="en-US" altLang="zh-CN" sz="2400" dirty="0">
                <a:ea typeface="黑体" pitchFamily="49" charset="-122"/>
              </a:rPr>
              <a:t>will</a:t>
            </a:r>
            <a:r>
              <a:rPr lang="zh-CN" altLang="en-US" sz="2400" dirty="0">
                <a:ea typeface="黑体" pitchFamily="49" charset="-122"/>
              </a:rPr>
              <a:t> </a:t>
            </a:r>
            <a:r>
              <a:rPr lang="en-US" altLang="zh-CN" sz="2400" dirty="0">
                <a:ea typeface="黑体" pitchFamily="49" charset="-122"/>
              </a:rPr>
              <a:t>be</a:t>
            </a:r>
            <a:r>
              <a:rPr lang="zh-CN" altLang="en-US" sz="2400" dirty="0">
                <a:ea typeface="黑体" pitchFamily="49" charset="-122"/>
              </a:rPr>
              <a:t> </a:t>
            </a:r>
            <a:r>
              <a:rPr lang="en-US" altLang="zh-CN" sz="2400" dirty="0">
                <a:ea typeface="黑体" pitchFamily="49" charset="-122"/>
              </a:rPr>
              <a:t>in</a:t>
            </a:r>
            <a:r>
              <a:rPr lang="zh-CN" altLang="en-US" sz="2400" dirty="0">
                <a:ea typeface="黑体" pitchFamily="49" charset="-122"/>
              </a:rPr>
              <a:t> </a:t>
            </a:r>
            <a:r>
              <a:rPr lang="en-US" altLang="zh-CN" sz="2400" dirty="0">
                <a:ea typeface="黑体" pitchFamily="49" charset="-122"/>
              </a:rPr>
              <a:t>a</a:t>
            </a:r>
            <a:r>
              <a:rPr lang="zh-CN" altLang="en-US" sz="2400" dirty="0">
                <a:ea typeface="黑体" pitchFamily="49" charset="-122"/>
              </a:rPr>
              <a:t> </a:t>
            </a:r>
            <a:r>
              <a:rPr lang="en-US" altLang="zh-CN" sz="2400" dirty="0">
                <a:ea typeface="黑体" pitchFamily="49" charset="-122"/>
              </a:rPr>
              <a:t>dynamic</a:t>
            </a:r>
            <a:r>
              <a:rPr lang="zh-CN" altLang="en-US" sz="2400" dirty="0">
                <a:ea typeface="黑体" pitchFamily="49" charset="-122"/>
              </a:rPr>
              <a:t> </a:t>
            </a:r>
            <a:r>
              <a:rPr lang="en-US" altLang="zh-CN" sz="2400" dirty="0">
                <a:ea typeface="黑体" pitchFamily="49" charset="-122"/>
              </a:rPr>
              <a:t>equilibrium.</a:t>
            </a:r>
          </a:p>
          <a:p>
            <a:pPr>
              <a:buNone/>
            </a:pPr>
            <a:endParaRPr lang="en-US" altLang="zh-CN" sz="2400" dirty="0">
              <a:latin typeface="黑体" pitchFamily="49" charset="-122"/>
              <a:ea typeface="黑体" pitchFamily="49" charset="-122"/>
            </a:endParaRP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n-lt"/>
              </a:rPr>
              <a:t>      </a:t>
            </a:r>
            <a:r>
              <a:rPr lang="en-US" altLang="zh-CN" sz="3600" dirty="0">
                <a:latin typeface="+mn-lt"/>
              </a:rPr>
              <a:t>Background</a:t>
            </a:r>
            <a:r>
              <a:rPr lang="zh-CN" altLang="en-US" sz="3600" dirty="0">
                <a:latin typeface="+mn-lt"/>
              </a:rPr>
              <a:t> </a:t>
            </a:r>
            <a:r>
              <a:rPr lang="en-US" altLang="zh-CN" sz="3600" dirty="0">
                <a:latin typeface="+mn-lt"/>
              </a:rPr>
              <a:t>and</a:t>
            </a:r>
            <a:r>
              <a:rPr lang="zh-CN" altLang="en-US" sz="3600" dirty="0">
                <a:latin typeface="+mn-lt"/>
              </a:rPr>
              <a:t> </a:t>
            </a:r>
            <a:r>
              <a:rPr lang="en-US" altLang="zh-CN" sz="3600" dirty="0">
                <a:latin typeface="+mn-lt"/>
              </a:rPr>
              <a:t>Significance</a:t>
            </a:r>
            <a:endParaRPr lang="zh-CN" altLang="en-US" dirty="0">
              <a:latin typeface="+mn-lt"/>
            </a:endParaRPr>
          </a:p>
        </p:txBody>
      </p:sp>
      <p:sp>
        <p:nvSpPr>
          <p:cNvPr id="3" name="内容占位符 2"/>
          <p:cNvSpPr>
            <a:spLocks noGrp="1"/>
          </p:cNvSpPr>
          <p:nvPr>
            <p:ph idx="1"/>
          </p:nvPr>
        </p:nvSpPr>
        <p:spPr/>
        <p:txBody>
          <a:bodyPr>
            <a:normAutofit fontScale="92500"/>
          </a:bodyPr>
          <a:lstStyle/>
          <a:p>
            <a:r>
              <a:rPr lang="en-US" altLang="zh-CN" dirty="0"/>
              <a:t>For</a:t>
            </a:r>
            <a:r>
              <a:rPr lang="zh-CN" altLang="en-US" dirty="0"/>
              <a:t> </a:t>
            </a:r>
            <a:r>
              <a:rPr lang="en-US" altLang="zh-CN" dirty="0"/>
              <a:t>China,</a:t>
            </a:r>
            <a:r>
              <a:rPr lang="zh-CN" altLang="en-US" dirty="0"/>
              <a:t> </a:t>
            </a:r>
            <a:r>
              <a:rPr lang="en-US" altLang="zh-CN" dirty="0"/>
              <a:t>the</a:t>
            </a:r>
            <a:r>
              <a:rPr lang="zh-CN" altLang="en-US" dirty="0"/>
              <a:t> </a:t>
            </a:r>
            <a:r>
              <a:rPr lang="en-US" altLang="zh-CN" dirty="0"/>
              <a:t>next</a:t>
            </a:r>
            <a:r>
              <a:rPr lang="zh-CN" altLang="en-US" dirty="0"/>
              <a:t> </a:t>
            </a:r>
            <a:r>
              <a:rPr lang="zh-CN" altLang="zh-CN" dirty="0"/>
              <a:t>3</a:t>
            </a:r>
            <a:r>
              <a:rPr lang="en-US" altLang="zh-CN" dirty="0"/>
              <a:t>0</a:t>
            </a:r>
            <a:r>
              <a:rPr lang="zh-CN" altLang="en-US" dirty="0"/>
              <a:t> </a:t>
            </a:r>
            <a:r>
              <a:rPr lang="en-US" altLang="zh-CN" dirty="0"/>
              <a:t>years</a:t>
            </a:r>
            <a:r>
              <a:rPr lang="zh-CN" altLang="en-US" dirty="0"/>
              <a:t> </a:t>
            </a:r>
            <a:r>
              <a:rPr lang="en-US" altLang="zh-CN" dirty="0"/>
              <a:t>is</a:t>
            </a:r>
            <a:r>
              <a:rPr lang="zh-CN" altLang="en-US" dirty="0"/>
              <a:t> </a:t>
            </a:r>
            <a:r>
              <a:rPr lang="en-US" altLang="zh-CN" dirty="0"/>
              <a:t>the</a:t>
            </a:r>
            <a:r>
              <a:rPr lang="zh-CN" altLang="en-US" dirty="0"/>
              <a:t> </a:t>
            </a:r>
            <a:r>
              <a:rPr lang="en-US" altLang="zh-CN" dirty="0"/>
              <a:t>turning</a:t>
            </a:r>
            <a:r>
              <a:rPr lang="zh-CN" altLang="en-US" dirty="0"/>
              <a:t> </a:t>
            </a:r>
            <a:r>
              <a:rPr lang="en-US" altLang="zh-CN" dirty="0"/>
              <a:t>point</a:t>
            </a:r>
            <a:r>
              <a:rPr lang="zh-CN" altLang="en-US" dirty="0"/>
              <a:t> </a:t>
            </a:r>
            <a:r>
              <a:rPr lang="en-US" altLang="zh-CN" dirty="0"/>
              <a:t>of</a:t>
            </a:r>
            <a:r>
              <a:rPr lang="zh-CN" altLang="en-US" dirty="0"/>
              <a:t> </a:t>
            </a:r>
            <a:r>
              <a:rPr lang="en-US" altLang="zh-CN" dirty="0"/>
              <a:t>Chinese</a:t>
            </a:r>
            <a:r>
              <a:rPr lang="zh-CN" altLang="en-US" dirty="0"/>
              <a:t> </a:t>
            </a:r>
            <a:r>
              <a:rPr lang="en-US" altLang="zh-CN" dirty="0"/>
              <a:t>population</a:t>
            </a:r>
            <a:r>
              <a:rPr lang="zh-CN" altLang="en-US" dirty="0"/>
              <a:t> </a:t>
            </a:r>
            <a:r>
              <a:rPr lang="en-US" altLang="zh-CN" dirty="0"/>
              <a:t>as</a:t>
            </a:r>
            <a:r>
              <a:rPr lang="zh-CN" altLang="en-US" dirty="0"/>
              <a:t> </a:t>
            </a:r>
            <a:r>
              <a:rPr lang="en-US" altLang="zh-CN" dirty="0"/>
              <a:t>our</a:t>
            </a:r>
            <a:r>
              <a:rPr lang="zh-CN" altLang="en-US" dirty="0"/>
              <a:t> </a:t>
            </a:r>
            <a:r>
              <a:rPr lang="en-US" altLang="zh-CN" dirty="0"/>
              <a:t>society</a:t>
            </a:r>
            <a:r>
              <a:rPr lang="zh-CN" altLang="en-US" dirty="0"/>
              <a:t> </a:t>
            </a:r>
            <a:r>
              <a:rPr lang="en-US" altLang="zh-CN" dirty="0"/>
              <a:t>is</a:t>
            </a:r>
            <a:r>
              <a:rPr lang="zh-CN" altLang="en-US" dirty="0"/>
              <a:t> </a:t>
            </a:r>
            <a:r>
              <a:rPr lang="en-US" altLang="zh-CN" dirty="0"/>
              <a:t>entering</a:t>
            </a:r>
            <a:r>
              <a:rPr lang="zh-CN" altLang="en-US" dirty="0"/>
              <a:t> </a:t>
            </a:r>
            <a:r>
              <a:rPr lang="en-US" altLang="zh-CN" dirty="0"/>
              <a:t>the</a:t>
            </a:r>
            <a:r>
              <a:rPr lang="zh-CN" altLang="en-US" dirty="0"/>
              <a:t> </a:t>
            </a:r>
            <a:r>
              <a:rPr lang="en-US" altLang="zh-CN" dirty="0"/>
              <a:t>“Gradually Rich and Speedy Aging”</a:t>
            </a:r>
            <a:r>
              <a:rPr lang="zh-CN" altLang="en-US" dirty="0"/>
              <a:t> </a:t>
            </a:r>
            <a:r>
              <a:rPr lang="en-US" altLang="zh-CN" dirty="0"/>
              <a:t>period</a:t>
            </a:r>
            <a:r>
              <a:rPr lang="zh-CN" altLang="en-US" dirty="0"/>
              <a:t>.</a:t>
            </a:r>
            <a:endParaRPr lang="en-US" altLang="zh-CN" dirty="0"/>
          </a:p>
          <a:p>
            <a:r>
              <a:rPr lang="en-US" altLang="zh-CN" dirty="0"/>
              <a:t>Furthermore,</a:t>
            </a:r>
            <a:r>
              <a:rPr lang="zh-CN" altLang="en-US" dirty="0"/>
              <a:t> </a:t>
            </a:r>
            <a:r>
              <a:rPr lang="en-US" altLang="zh-CN" dirty="0"/>
              <a:t>the</a:t>
            </a:r>
            <a:r>
              <a:rPr lang="zh-CN" altLang="en-US" dirty="0"/>
              <a:t> </a:t>
            </a:r>
            <a:r>
              <a:rPr lang="en-US" altLang="zh-CN" dirty="0"/>
              <a:t>structural</a:t>
            </a:r>
            <a:r>
              <a:rPr lang="zh-CN" altLang="en-US" dirty="0"/>
              <a:t> </a:t>
            </a:r>
            <a:r>
              <a:rPr lang="en-US" altLang="zh-CN" dirty="0"/>
              <a:t>unbalance</a:t>
            </a:r>
            <a:r>
              <a:rPr lang="zh-CN" altLang="en-US" dirty="0"/>
              <a:t> </a:t>
            </a:r>
            <a:r>
              <a:rPr lang="en-US" altLang="zh-CN" dirty="0"/>
              <a:t>of</a:t>
            </a:r>
            <a:r>
              <a:rPr lang="zh-CN" altLang="en-US" dirty="0"/>
              <a:t> </a:t>
            </a:r>
            <a:r>
              <a:rPr lang="en-US" altLang="zh-CN" dirty="0"/>
              <a:t>social</a:t>
            </a:r>
            <a:r>
              <a:rPr lang="zh-CN" altLang="en-US" dirty="0"/>
              <a:t> </a:t>
            </a:r>
            <a:r>
              <a:rPr lang="en-US" altLang="zh-CN" dirty="0"/>
              <a:t>aging</a:t>
            </a:r>
            <a:r>
              <a:rPr lang="zh-CN" altLang="en-US" dirty="0"/>
              <a:t> </a:t>
            </a:r>
            <a:r>
              <a:rPr lang="en-US" altLang="zh-CN" dirty="0"/>
              <a:t>service</a:t>
            </a:r>
            <a:r>
              <a:rPr lang="zh-CN" altLang="en-US" dirty="0"/>
              <a:t> </a:t>
            </a:r>
            <a:r>
              <a:rPr lang="en-US" altLang="zh-CN" dirty="0"/>
              <a:t>source</a:t>
            </a:r>
            <a:r>
              <a:rPr lang="zh-CN" altLang="en-US" dirty="0"/>
              <a:t> </a:t>
            </a:r>
            <a:r>
              <a:rPr lang="en-US" altLang="zh-CN" dirty="0"/>
              <a:t>is</a:t>
            </a:r>
            <a:r>
              <a:rPr lang="zh-CN" altLang="en-US" dirty="0"/>
              <a:t> </a:t>
            </a:r>
            <a:r>
              <a:rPr lang="en-US" altLang="zh-CN" dirty="0"/>
              <a:t>getting</a:t>
            </a:r>
            <a:r>
              <a:rPr lang="zh-CN" altLang="en-US" dirty="0"/>
              <a:t> </a:t>
            </a:r>
            <a:r>
              <a:rPr lang="en-US" altLang="zh-CN" dirty="0"/>
              <a:t>sever.</a:t>
            </a:r>
          </a:p>
          <a:p>
            <a:r>
              <a:rPr lang="en-US" altLang="zh-CN" dirty="0"/>
              <a:t>The</a:t>
            </a:r>
            <a:r>
              <a:rPr lang="zh-CN" altLang="en-US" dirty="0"/>
              <a:t> </a:t>
            </a:r>
            <a:r>
              <a:rPr lang="en-US" altLang="zh-CN" dirty="0"/>
              <a:t>first</a:t>
            </a:r>
            <a:r>
              <a:rPr lang="zh-CN" altLang="en-US" dirty="0"/>
              <a:t> </a:t>
            </a:r>
            <a:r>
              <a:rPr lang="en-US" altLang="zh-CN" dirty="0"/>
              <a:t>solution</a:t>
            </a:r>
            <a:r>
              <a:rPr lang="zh-CN" altLang="en-US" dirty="0"/>
              <a:t> </a:t>
            </a:r>
            <a:r>
              <a:rPr lang="en-US" altLang="zh-CN" dirty="0"/>
              <a:t>is</a:t>
            </a:r>
            <a:r>
              <a:rPr lang="zh-CN" altLang="en-US" dirty="0"/>
              <a:t> </a:t>
            </a:r>
            <a:r>
              <a:rPr lang="en-US" altLang="zh-CN" dirty="0"/>
              <a:t>to</a:t>
            </a:r>
            <a:r>
              <a:rPr lang="zh-CN" altLang="en-US" dirty="0"/>
              <a:t> </a:t>
            </a:r>
            <a:r>
              <a:rPr lang="en-US" altLang="zh-CN" dirty="0"/>
              <a:t>construct</a:t>
            </a:r>
            <a:r>
              <a:rPr lang="zh-CN" altLang="en-US" dirty="0"/>
              <a:t> </a:t>
            </a:r>
            <a:r>
              <a:rPr lang="en-US" altLang="zh-CN" dirty="0"/>
              <a:t>a</a:t>
            </a:r>
            <a:r>
              <a:rPr lang="zh-CN" altLang="en-US" dirty="0"/>
              <a:t> </a:t>
            </a:r>
            <a:r>
              <a:rPr lang="en-US" altLang="zh-CN" dirty="0"/>
              <a:t>sustainable</a:t>
            </a:r>
            <a:r>
              <a:rPr lang="zh-CN" altLang="en-US" dirty="0"/>
              <a:t> </a:t>
            </a:r>
            <a:r>
              <a:rPr lang="en-US" altLang="zh-CN" dirty="0"/>
              <a:t>social</a:t>
            </a:r>
            <a:r>
              <a:rPr lang="zh-CN" altLang="en-US" dirty="0"/>
              <a:t> </a:t>
            </a:r>
            <a:r>
              <a:rPr lang="en-US" altLang="zh-CN" dirty="0"/>
              <a:t>aging</a:t>
            </a:r>
            <a:r>
              <a:rPr lang="zh-CN" altLang="en-US" dirty="0"/>
              <a:t> </a:t>
            </a:r>
            <a:r>
              <a:rPr lang="en-US" altLang="zh-CN" dirty="0"/>
              <a:t>service</a:t>
            </a:r>
            <a:r>
              <a:rPr lang="zh-CN" altLang="en-US" dirty="0"/>
              <a:t> </a:t>
            </a:r>
            <a:r>
              <a:rPr lang="en-US" altLang="zh-CN" dirty="0"/>
              <a:t>financing</a:t>
            </a:r>
            <a:r>
              <a:rPr lang="zh-CN" altLang="en-US" dirty="0"/>
              <a:t> </a:t>
            </a:r>
            <a:r>
              <a:rPr lang="en-US" altLang="zh-CN" dirty="0"/>
              <a:t>system</a:t>
            </a:r>
            <a:r>
              <a:rPr lang="zh-CN" altLang="en-US" dirty="0"/>
              <a:t> </a:t>
            </a:r>
            <a:r>
              <a:rPr lang="en-US" altLang="zh-CN" dirty="0"/>
              <a:t>which</a:t>
            </a:r>
            <a:r>
              <a:rPr lang="zh-CN" altLang="en-US" dirty="0"/>
              <a:t> </a:t>
            </a:r>
            <a:r>
              <a:rPr lang="en-US" altLang="zh-CN" dirty="0"/>
              <a:t>combined</a:t>
            </a:r>
            <a:r>
              <a:rPr lang="zh-CN" altLang="en-US" dirty="0"/>
              <a:t> </a:t>
            </a:r>
            <a:r>
              <a:rPr lang="en-US" altLang="zh-CN" dirty="0"/>
              <a:t>the</a:t>
            </a:r>
            <a:r>
              <a:rPr lang="zh-CN" altLang="en-US" dirty="0"/>
              <a:t> </a:t>
            </a:r>
            <a:r>
              <a:rPr lang="en-US" altLang="zh-CN" dirty="0"/>
              <a:t>medical</a:t>
            </a:r>
            <a:r>
              <a:rPr lang="zh-CN" altLang="en-US" dirty="0"/>
              <a:t> </a:t>
            </a:r>
            <a:r>
              <a:rPr lang="en-US" altLang="zh-CN" dirty="0"/>
              <a:t>care</a:t>
            </a:r>
            <a:r>
              <a:rPr lang="zh-CN" altLang="en-US" dirty="0"/>
              <a:t> </a:t>
            </a:r>
            <a:r>
              <a:rPr lang="en-US" altLang="zh-CN" dirty="0"/>
              <a:t>and</a:t>
            </a:r>
            <a:r>
              <a:rPr lang="zh-CN" altLang="en-US" dirty="0"/>
              <a:t> </a:t>
            </a:r>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dirty="0"/>
              <a:t>limited</a:t>
            </a:r>
            <a:r>
              <a:rPr lang="zh-CN" altLang="en-US" dirty="0"/>
              <a:t> </a:t>
            </a:r>
            <a:r>
              <a:rPr lang="en-US" altLang="zh-CN" dirty="0"/>
              <a:t>finance</a:t>
            </a:r>
            <a:r>
              <a:rPr lang="zh-CN" altLang="en-US" dirty="0"/>
              <a:t> </a:t>
            </a:r>
            <a:r>
              <a:rPr lang="en-US" altLang="zh-CN" dirty="0"/>
              <a:t>concept.</a:t>
            </a:r>
            <a:endParaRPr lang="zh-CN" altLang="en-US" dirty="0"/>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zh-CN" altLang="zh-CN" dirty="0">
                <a:ea typeface="黑体" pitchFamily="49" charset="-122"/>
              </a:rPr>
              <a:t>3</a:t>
            </a:r>
            <a:r>
              <a:rPr lang="en-US" altLang="zh-CN" dirty="0">
                <a:ea typeface="黑体" pitchFamily="49" charset="-122"/>
              </a:rPr>
              <a:t>.Model</a:t>
            </a:r>
            <a:r>
              <a:rPr lang="zh-CN" altLang="en-US" dirty="0">
                <a:ea typeface="黑体" pitchFamily="49" charset="-122"/>
              </a:rPr>
              <a:t> </a:t>
            </a:r>
            <a:r>
              <a:rPr lang="en-US" altLang="zh-CN" dirty="0">
                <a:ea typeface="黑体" pitchFamily="49" charset="-122"/>
              </a:rPr>
              <a:t>Construction</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normAutofit/>
          </a:bodyPr>
          <a:lstStyle/>
          <a:p>
            <a:r>
              <a:rPr lang="en-US" altLang="zh-CN" sz="2400" dirty="0">
                <a:ea typeface="黑体" pitchFamily="49" charset="-122"/>
              </a:rPr>
              <a:t>3.5</a:t>
            </a:r>
            <a:r>
              <a:rPr lang="en-US" altLang="en-US" sz="2400" dirty="0">
                <a:ea typeface="黑体" pitchFamily="49" charset="-122"/>
              </a:rPr>
              <a:t> Health</a:t>
            </a:r>
            <a:endParaRPr lang="en-US" altLang="zh-CN" sz="2400" dirty="0">
              <a:ea typeface="黑体" pitchFamily="49" charset="-122"/>
            </a:endParaRPr>
          </a:p>
          <a:p>
            <a:pPr>
              <a:buNone/>
            </a:pPr>
            <a:r>
              <a:rPr lang="zh-CN" altLang="zh-CN" sz="2400" dirty="0">
                <a:ea typeface="黑体" pitchFamily="49" charset="-122"/>
              </a:rPr>
              <a:t> </a:t>
            </a:r>
            <a:r>
              <a:rPr lang="zh-CN" altLang="en-US" sz="2400" dirty="0">
                <a:ea typeface="黑体" pitchFamily="49" charset="-122"/>
              </a:rPr>
              <a:t> </a:t>
            </a:r>
            <a:r>
              <a:rPr lang="en-US" altLang="zh-CN" sz="2400" dirty="0">
                <a:ea typeface="黑体" pitchFamily="49" charset="-122"/>
              </a:rPr>
              <a:t>Health</a:t>
            </a:r>
            <a:r>
              <a:rPr lang="zh-CN" altLang="en-US" sz="2400" dirty="0">
                <a:ea typeface="黑体" pitchFamily="49" charset="-122"/>
              </a:rPr>
              <a:t> </a:t>
            </a:r>
            <a:r>
              <a:rPr lang="en-US" altLang="zh-CN" sz="2400" dirty="0">
                <a:ea typeface="黑体" pitchFamily="49" charset="-122"/>
              </a:rPr>
              <a:t>Expectancy</a:t>
            </a:r>
            <a:endParaRPr lang="zh-CN" altLang="zh-CN" sz="2400" dirty="0">
              <a:ea typeface="黑体" pitchFamily="49" charset="-122"/>
            </a:endParaRPr>
          </a:p>
          <a:p>
            <a:pPr>
              <a:buNone/>
            </a:pPr>
            <a:endParaRPr lang="en-US" altLang="zh-CN" sz="2400" dirty="0">
              <a:latin typeface="黑体" pitchFamily="49" charset="-122"/>
              <a:ea typeface="黑体" pitchFamily="49" charset="-122"/>
            </a:endParaRPr>
          </a:p>
        </p:txBody>
      </p:sp>
      <p:sp>
        <p:nvSpPr>
          <p:cNvPr id="10" name="TextBox 9"/>
          <p:cNvSpPr txBox="1"/>
          <p:nvPr/>
        </p:nvSpPr>
        <p:spPr>
          <a:xfrm>
            <a:off x="467544" y="2708920"/>
            <a:ext cx="2880320" cy="2585323"/>
          </a:xfrm>
          <a:prstGeom prst="rect">
            <a:avLst/>
          </a:prstGeom>
          <a:noFill/>
        </p:spPr>
        <p:txBody>
          <a:bodyPr wrap="square" rtlCol="0">
            <a:spAutoFit/>
          </a:bodyPr>
          <a:lstStyle/>
          <a:p>
            <a:r>
              <a:rPr lang="en-US" altLang="zh-CN" dirty="0">
                <a:ea typeface="黑体" pitchFamily="49" charset="-122"/>
              </a:rPr>
              <a:t>Based</a:t>
            </a:r>
            <a:r>
              <a:rPr lang="zh-CN" altLang="en-US" dirty="0">
                <a:ea typeface="黑体" pitchFamily="49" charset="-122"/>
              </a:rPr>
              <a:t> </a:t>
            </a:r>
            <a:r>
              <a:rPr lang="en-US" altLang="zh-CN" dirty="0">
                <a:ea typeface="黑体" pitchFamily="49" charset="-122"/>
              </a:rPr>
              <a:t>on</a:t>
            </a:r>
            <a:r>
              <a:rPr lang="zh-CN" altLang="en-US" dirty="0">
                <a:ea typeface="黑体" pitchFamily="49" charset="-122"/>
              </a:rPr>
              <a:t> </a:t>
            </a:r>
            <a:r>
              <a:rPr lang="en-US" altLang="zh-CN" dirty="0">
                <a:ea typeface="黑体" pitchFamily="49" charset="-122"/>
              </a:rPr>
              <a:t>Sullivan</a:t>
            </a:r>
            <a:r>
              <a:rPr lang="zh-CN" altLang="en-US" dirty="0">
                <a:ea typeface="黑体" pitchFamily="49" charset="-122"/>
              </a:rPr>
              <a:t> </a:t>
            </a:r>
            <a:r>
              <a:rPr lang="en-US" altLang="zh-CN" dirty="0">
                <a:ea typeface="黑体" pitchFamily="49" charset="-122"/>
              </a:rPr>
              <a:t>Method</a:t>
            </a:r>
            <a:r>
              <a:rPr lang="zh-CN" altLang="zh-CN" dirty="0">
                <a:ea typeface="黑体" pitchFamily="49" charset="-122"/>
              </a:rPr>
              <a:t>,</a:t>
            </a:r>
            <a:r>
              <a:rPr lang="zh-CN" altLang="en-US" dirty="0">
                <a:ea typeface="黑体" pitchFamily="49" charset="-122"/>
              </a:rPr>
              <a:t> </a:t>
            </a:r>
            <a:r>
              <a:rPr lang="en-US" altLang="zh-CN" dirty="0">
                <a:ea typeface="黑体" pitchFamily="49" charset="-122"/>
              </a:rPr>
              <a:t>by</a:t>
            </a:r>
            <a:r>
              <a:rPr lang="zh-CN" altLang="en-US" dirty="0">
                <a:ea typeface="黑体" pitchFamily="49" charset="-122"/>
              </a:rPr>
              <a:t> </a:t>
            </a:r>
            <a:r>
              <a:rPr lang="en-US" altLang="zh-CN" dirty="0">
                <a:ea typeface="黑体" pitchFamily="49" charset="-122"/>
              </a:rPr>
              <a:t>2060,</a:t>
            </a:r>
            <a:r>
              <a:rPr lang="zh-CN" altLang="en-US" dirty="0">
                <a:ea typeface="黑体" pitchFamily="49" charset="-122"/>
              </a:rPr>
              <a:t> </a:t>
            </a:r>
            <a:r>
              <a:rPr lang="en-US" altLang="zh-CN" dirty="0">
                <a:ea typeface="黑体" pitchFamily="49" charset="-122"/>
              </a:rPr>
              <a:t>the</a:t>
            </a:r>
            <a:r>
              <a:rPr lang="zh-CN" altLang="en-US" dirty="0">
                <a:ea typeface="黑体" pitchFamily="49" charset="-122"/>
              </a:rPr>
              <a:t> </a:t>
            </a:r>
            <a:r>
              <a:rPr lang="en-US" altLang="zh-CN" dirty="0">
                <a:ea typeface="黑体" pitchFamily="49" charset="-122"/>
              </a:rPr>
              <a:t>average</a:t>
            </a:r>
            <a:r>
              <a:rPr lang="zh-CN" altLang="en-US" dirty="0">
                <a:ea typeface="黑体" pitchFamily="49" charset="-122"/>
              </a:rPr>
              <a:t> </a:t>
            </a:r>
            <a:r>
              <a:rPr lang="en-US" altLang="zh-CN" dirty="0">
                <a:ea typeface="黑体" pitchFamily="49" charset="-122"/>
              </a:rPr>
              <a:t>life</a:t>
            </a:r>
            <a:r>
              <a:rPr lang="zh-CN" altLang="en-US" dirty="0">
                <a:ea typeface="黑体" pitchFamily="49" charset="-122"/>
              </a:rPr>
              <a:t> </a:t>
            </a:r>
            <a:r>
              <a:rPr lang="en-US" altLang="zh-CN" dirty="0">
                <a:ea typeface="黑体" pitchFamily="49" charset="-122"/>
              </a:rPr>
              <a:t>of</a:t>
            </a:r>
            <a:r>
              <a:rPr lang="zh-CN" altLang="en-US" dirty="0">
                <a:ea typeface="黑体" pitchFamily="49" charset="-122"/>
              </a:rPr>
              <a:t> </a:t>
            </a:r>
            <a:r>
              <a:rPr lang="en-US" altLang="zh-CN" dirty="0">
                <a:ea typeface="黑体" pitchFamily="49" charset="-122"/>
              </a:rPr>
              <a:t>elderly</a:t>
            </a:r>
            <a:r>
              <a:rPr lang="zh-CN" altLang="en-US" dirty="0">
                <a:ea typeface="黑体" pitchFamily="49" charset="-122"/>
              </a:rPr>
              <a:t> </a:t>
            </a:r>
            <a:r>
              <a:rPr lang="en-US" altLang="zh-CN" dirty="0">
                <a:ea typeface="黑体" pitchFamily="49" charset="-122"/>
              </a:rPr>
              <a:t>over</a:t>
            </a:r>
            <a:r>
              <a:rPr lang="zh-CN" altLang="en-US" dirty="0">
                <a:ea typeface="黑体" pitchFamily="49" charset="-122"/>
              </a:rPr>
              <a:t> </a:t>
            </a:r>
            <a:r>
              <a:rPr lang="en-US" altLang="zh-CN" dirty="0">
                <a:ea typeface="黑体" pitchFamily="49" charset="-122"/>
              </a:rPr>
              <a:t>60</a:t>
            </a:r>
            <a:r>
              <a:rPr lang="zh-CN" altLang="en-US" dirty="0">
                <a:ea typeface="黑体" pitchFamily="49" charset="-122"/>
              </a:rPr>
              <a:t> </a:t>
            </a:r>
            <a:r>
              <a:rPr lang="en-US" altLang="zh-CN" dirty="0">
                <a:ea typeface="黑体" pitchFamily="49" charset="-122"/>
              </a:rPr>
              <a:t>is</a:t>
            </a:r>
            <a:r>
              <a:rPr lang="zh-CN" altLang="en-US" dirty="0">
                <a:ea typeface="黑体" pitchFamily="49" charset="-122"/>
              </a:rPr>
              <a:t> </a:t>
            </a:r>
            <a:r>
              <a:rPr lang="en-US" altLang="zh-CN" dirty="0">
                <a:ea typeface="黑体" pitchFamily="49" charset="-122"/>
              </a:rPr>
              <a:t>up</a:t>
            </a:r>
            <a:r>
              <a:rPr lang="zh-CN" altLang="en-US" dirty="0">
                <a:ea typeface="黑体" pitchFamily="49" charset="-122"/>
              </a:rPr>
              <a:t> </a:t>
            </a:r>
            <a:r>
              <a:rPr lang="en-US" altLang="zh-CN" dirty="0">
                <a:ea typeface="黑体" pitchFamily="49" charset="-122"/>
              </a:rPr>
              <a:t>to</a:t>
            </a:r>
            <a:r>
              <a:rPr lang="zh-CN" altLang="en-US" dirty="0">
                <a:ea typeface="黑体" pitchFamily="49" charset="-122"/>
              </a:rPr>
              <a:t> </a:t>
            </a:r>
            <a:r>
              <a:rPr lang="en-US" altLang="zh-CN" dirty="0">
                <a:ea typeface="黑体" pitchFamily="49" charset="-122"/>
              </a:rPr>
              <a:t>26.6</a:t>
            </a:r>
            <a:r>
              <a:rPr lang="zh-CN" altLang="en-US" dirty="0">
                <a:ea typeface="黑体" pitchFamily="49" charset="-122"/>
              </a:rPr>
              <a:t>. </a:t>
            </a:r>
            <a:r>
              <a:rPr lang="en-US" altLang="zh-CN" dirty="0">
                <a:ea typeface="黑体" pitchFamily="49" charset="-122"/>
              </a:rPr>
              <a:t>And</a:t>
            </a:r>
            <a:r>
              <a:rPr lang="zh-CN" altLang="en-US" dirty="0">
                <a:ea typeface="黑体" pitchFamily="49" charset="-122"/>
              </a:rPr>
              <a:t> </a:t>
            </a:r>
            <a:r>
              <a:rPr lang="en-US" altLang="zh-CN" dirty="0">
                <a:ea typeface="黑体" pitchFamily="49" charset="-122"/>
              </a:rPr>
              <a:t>the</a:t>
            </a:r>
            <a:r>
              <a:rPr lang="zh-CN" altLang="en-US" dirty="0">
                <a:ea typeface="黑体" pitchFamily="49" charset="-122"/>
              </a:rPr>
              <a:t> </a:t>
            </a:r>
            <a:r>
              <a:rPr lang="en-US" altLang="zh-CN" dirty="0">
                <a:ea typeface="黑体" pitchFamily="49" charset="-122"/>
              </a:rPr>
              <a:t>health</a:t>
            </a:r>
            <a:r>
              <a:rPr lang="zh-CN" altLang="en-US" dirty="0">
                <a:ea typeface="黑体" pitchFamily="49" charset="-122"/>
              </a:rPr>
              <a:t> </a:t>
            </a:r>
            <a:r>
              <a:rPr lang="en-US" altLang="zh-CN" dirty="0">
                <a:ea typeface="黑体" pitchFamily="49" charset="-122"/>
              </a:rPr>
              <a:t>expectancy</a:t>
            </a:r>
            <a:r>
              <a:rPr lang="zh-CN" altLang="en-US" dirty="0">
                <a:ea typeface="黑体" pitchFamily="49" charset="-122"/>
              </a:rPr>
              <a:t> </a:t>
            </a:r>
            <a:r>
              <a:rPr lang="en-US" altLang="zh-CN" dirty="0">
                <a:ea typeface="黑体" pitchFamily="49" charset="-122"/>
              </a:rPr>
              <a:t>life</a:t>
            </a:r>
            <a:r>
              <a:rPr lang="zh-CN" altLang="en-US" dirty="0">
                <a:ea typeface="黑体" pitchFamily="49" charset="-122"/>
              </a:rPr>
              <a:t> </a:t>
            </a:r>
            <a:r>
              <a:rPr lang="en-US" altLang="zh-CN" dirty="0">
                <a:ea typeface="黑体" pitchFamily="49" charset="-122"/>
              </a:rPr>
              <a:t>is</a:t>
            </a:r>
            <a:r>
              <a:rPr lang="zh-CN" altLang="en-US" dirty="0">
                <a:ea typeface="黑体" pitchFamily="49" charset="-122"/>
              </a:rPr>
              <a:t> </a:t>
            </a:r>
            <a:r>
              <a:rPr lang="en-US" altLang="zh-CN" dirty="0">
                <a:ea typeface="黑体" pitchFamily="49" charset="-122"/>
              </a:rPr>
              <a:t>about</a:t>
            </a:r>
            <a:r>
              <a:rPr lang="zh-CN" altLang="en-US" dirty="0">
                <a:ea typeface="黑体" pitchFamily="49" charset="-122"/>
              </a:rPr>
              <a:t> </a:t>
            </a:r>
            <a:r>
              <a:rPr lang="en-US" altLang="zh-CN" dirty="0">
                <a:ea typeface="黑体" pitchFamily="49" charset="-122"/>
              </a:rPr>
              <a:t>23.84,</a:t>
            </a:r>
            <a:r>
              <a:rPr lang="zh-CN" altLang="en-US" dirty="0">
                <a:ea typeface="黑体" pitchFamily="49" charset="-122"/>
              </a:rPr>
              <a:t> </a:t>
            </a:r>
            <a:r>
              <a:rPr lang="en-US" altLang="zh-CN" dirty="0">
                <a:ea typeface="黑体" pitchFamily="49" charset="-122"/>
              </a:rPr>
              <a:t>so</a:t>
            </a:r>
            <a:r>
              <a:rPr lang="zh-CN" altLang="en-US" dirty="0">
                <a:ea typeface="黑体" pitchFamily="49" charset="-122"/>
              </a:rPr>
              <a:t> </a:t>
            </a:r>
            <a:r>
              <a:rPr lang="en-US" altLang="zh-CN" dirty="0">
                <a:ea typeface="黑体" pitchFamily="49" charset="-122"/>
              </a:rPr>
              <a:t>the</a:t>
            </a:r>
            <a:r>
              <a:rPr lang="zh-CN" altLang="en-US" dirty="0">
                <a:ea typeface="黑体" pitchFamily="49" charset="-122"/>
              </a:rPr>
              <a:t> </a:t>
            </a:r>
            <a:r>
              <a:rPr lang="en-US" altLang="zh-CN" dirty="0">
                <a:ea typeface="黑体" pitchFamily="49" charset="-122"/>
              </a:rPr>
              <a:t>health</a:t>
            </a:r>
            <a:r>
              <a:rPr lang="zh-CN" altLang="en-US" dirty="0">
                <a:ea typeface="黑体" pitchFamily="49" charset="-122"/>
              </a:rPr>
              <a:t> </a:t>
            </a:r>
            <a:r>
              <a:rPr lang="en-US" altLang="zh-CN" dirty="0">
                <a:ea typeface="黑体" pitchFamily="49" charset="-122"/>
              </a:rPr>
              <a:t>life</a:t>
            </a:r>
            <a:r>
              <a:rPr lang="zh-CN" altLang="en-US" dirty="0">
                <a:ea typeface="黑体" pitchFamily="49" charset="-122"/>
              </a:rPr>
              <a:t> </a:t>
            </a:r>
            <a:r>
              <a:rPr lang="en-US" altLang="zh-CN" dirty="0">
                <a:ea typeface="黑体" pitchFamily="49" charset="-122"/>
              </a:rPr>
              <a:t>expectance</a:t>
            </a:r>
            <a:r>
              <a:rPr lang="zh-CN" altLang="en-US" dirty="0">
                <a:ea typeface="黑体" pitchFamily="49" charset="-122"/>
              </a:rPr>
              <a:t> </a:t>
            </a:r>
            <a:r>
              <a:rPr lang="en-US" altLang="zh-CN" dirty="0">
                <a:ea typeface="黑体" pitchFamily="49" charset="-122"/>
              </a:rPr>
              <a:t>is</a:t>
            </a:r>
            <a:r>
              <a:rPr lang="zh-CN" altLang="en-US" dirty="0">
                <a:ea typeface="黑体" pitchFamily="49" charset="-122"/>
              </a:rPr>
              <a:t> </a:t>
            </a:r>
            <a:r>
              <a:rPr lang="en-US" altLang="zh-CN" dirty="0">
                <a:ea typeface="黑体" pitchFamily="49" charset="-122"/>
              </a:rPr>
              <a:t>91.48%</a:t>
            </a:r>
            <a:r>
              <a:rPr lang="zh-CN" altLang="en-US" dirty="0">
                <a:ea typeface="黑体" pitchFamily="49" charset="-122"/>
              </a:rPr>
              <a:t> </a:t>
            </a:r>
            <a:r>
              <a:rPr lang="en-US" altLang="zh-CN" dirty="0">
                <a:ea typeface="黑体" pitchFamily="49" charset="-122"/>
              </a:rPr>
              <a:t>of</a:t>
            </a:r>
            <a:r>
              <a:rPr lang="zh-CN" altLang="en-US" dirty="0">
                <a:ea typeface="黑体" pitchFamily="49" charset="-122"/>
              </a:rPr>
              <a:t> </a:t>
            </a:r>
            <a:r>
              <a:rPr lang="en-US" altLang="zh-CN" dirty="0">
                <a:ea typeface="黑体" pitchFamily="49" charset="-122"/>
              </a:rPr>
              <a:t>the</a:t>
            </a:r>
            <a:r>
              <a:rPr lang="zh-CN" altLang="en-US" dirty="0">
                <a:ea typeface="黑体" pitchFamily="49" charset="-122"/>
              </a:rPr>
              <a:t> </a:t>
            </a:r>
            <a:r>
              <a:rPr lang="en-US" altLang="zh-CN" dirty="0">
                <a:ea typeface="黑体" pitchFamily="49" charset="-122"/>
              </a:rPr>
              <a:t>whole</a:t>
            </a:r>
            <a:r>
              <a:rPr lang="zh-CN" altLang="en-US" dirty="0">
                <a:ea typeface="黑体" pitchFamily="49" charset="-122"/>
              </a:rPr>
              <a:t> </a:t>
            </a:r>
            <a:r>
              <a:rPr lang="en-US" altLang="zh-CN" dirty="0">
                <a:ea typeface="黑体" pitchFamily="49" charset="-122"/>
              </a:rPr>
              <a:t>life</a:t>
            </a:r>
            <a:r>
              <a:rPr lang="zh-CN" altLang="en-US" dirty="0">
                <a:ea typeface="黑体" pitchFamily="49" charset="-122"/>
              </a:rPr>
              <a:t> </a:t>
            </a:r>
            <a:r>
              <a:rPr lang="en-US" altLang="zh-CN" dirty="0">
                <a:ea typeface="黑体" pitchFamily="49" charset="-122"/>
              </a:rPr>
              <a:t>expectancy</a:t>
            </a:r>
            <a:r>
              <a:rPr lang="zh-CN" altLang="en-US" dirty="0">
                <a:ea typeface="黑体" pitchFamily="49" charset="-122"/>
              </a:rPr>
              <a:t> </a:t>
            </a:r>
            <a:r>
              <a:rPr lang="en-US" altLang="zh-CN" dirty="0">
                <a:ea typeface="黑体" pitchFamily="49" charset="-122"/>
              </a:rPr>
              <a:t>which</a:t>
            </a:r>
            <a:r>
              <a:rPr lang="zh-CN" altLang="en-US" dirty="0">
                <a:ea typeface="黑体" pitchFamily="49" charset="-122"/>
              </a:rPr>
              <a:t> </a:t>
            </a:r>
            <a:r>
              <a:rPr lang="en-US" altLang="zh-CN" dirty="0">
                <a:ea typeface="黑体" pitchFamily="49" charset="-122"/>
              </a:rPr>
              <a:t>is</a:t>
            </a:r>
            <a:r>
              <a:rPr lang="zh-CN" altLang="en-US" dirty="0">
                <a:ea typeface="黑体" pitchFamily="49" charset="-122"/>
              </a:rPr>
              <a:t> </a:t>
            </a:r>
            <a:r>
              <a:rPr lang="en-US" altLang="zh-CN" dirty="0">
                <a:ea typeface="黑体" pitchFamily="49" charset="-122"/>
              </a:rPr>
              <a:t>basically</a:t>
            </a:r>
            <a:r>
              <a:rPr lang="zh-CN" altLang="en-US" dirty="0">
                <a:ea typeface="黑体" pitchFamily="49" charset="-122"/>
              </a:rPr>
              <a:t> </a:t>
            </a:r>
            <a:r>
              <a:rPr lang="en-US" altLang="zh-CN" dirty="0">
                <a:ea typeface="黑体" pitchFamily="49" charset="-122"/>
              </a:rPr>
              <a:t>the</a:t>
            </a:r>
            <a:r>
              <a:rPr lang="zh-CN" altLang="en-US" dirty="0">
                <a:ea typeface="黑体" pitchFamily="49" charset="-122"/>
              </a:rPr>
              <a:t> </a:t>
            </a:r>
            <a:r>
              <a:rPr lang="en-US" altLang="zh-CN" dirty="0">
                <a:ea typeface="黑体" pitchFamily="49" charset="-122"/>
              </a:rPr>
              <a:t>same</a:t>
            </a:r>
            <a:r>
              <a:rPr lang="zh-CN" altLang="en-US" dirty="0">
                <a:ea typeface="黑体" pitchFamily="49" charset="-122"/>
              </a:rPr>
              <a:t> </a:t>
            </a:r>
            <a:r>
              <a:rPr lang="en-US" altLang="zh-CN" dirty="0">
                <a:ea typeface="黑体" pitchFamily="49" charset="-122"/>
              </a:rPr>
              <a:t>level</a:t>
            </a:r>
            <a:r>
              <a:rPr lang="zh-CN" altLang="en-US" dirty="0">
                <a:ea typeface="黑体" pitchFamily="49" charset="-122"/>
              </a:rPr>
              <a:t> </a:t>
            </a:r>
            <a:r>
              <a:rPr lang="en-US" altLang="zh-CN" dirty="0">
                <a:ea typeface="黑体" pitchFamily="49" charset="-122"/>
              </a:rPr>
              <a:t>of</a:t>
            </a:r>
            <a:r>
              <a:rPr lang="zh-CN" altLang="en-US" dirty="0">
                <a:ea typeface="黑体" pitchFamily="49" charset="-122"/>
              </a:rPr>
              <a:t> </a:t>
            </a:r>
            <a:r>
              <a:rPr lang="en-US" altLang="zh-CN" dirty="0">
                <a:ea typeface="黑体" pitchFamily="49" charset="-122"/>
              </a:rPr>
              <a:t>2010</a:t>
            </a:r>
            <a:endParaRPr lang="zh-CN" altLang="en-US" dirty="0"/>
          </a:p>
        </p:txBody>
      </p:sp>
      <p:pic>
        <p:nvPicPr>
          <p:cNvPr id="7" name="图片 6">
            <a:extLst>
              <a:ext uri="{FF2B5EF4-FFF2-40B4-BE49-F238E27FC236}">
                <a16:creationId xmlns:a16="http://schemas.microsoft.com/office/drawing/2014/main" id="{55D2C236-E92C-435B-9FDF-5186F174FC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1249755"/>
            <a:ext cx="5057611" cy="2918329"/>
          </a:xfrm>
          <a:prstGeom prst="rect">
            <a:avLst/>
          </a:prstGeom>
        </p:spPr>
      </p:pic>
      <p:pic>
        <p:nvPicPr>
          <p:cNvPr id="11" name="图片 10">
            <a:extLst>
              <a:ext uri="{FF2B5EF4-FFF2-40B4-BE49-F238E27FC236}">
                <a16:creationId xmlns:a16="http://schemas.microsoft.com/office/drawing/2014/main" id="{A78359D0-CBDE-450D-884D-3D3206D0A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308" y="2463505"/>
            <a:ext cx="5286173" cy="2830738"/>
          </a:xfrm>
          <a:prstGeom prst="rect">
            <a:avLst/>
          </a:prstGeom>
        </p:spPr>
      </p:pic>
      <p:pic>
        <p:nvPicPr>
          <p:cNvPr id="13" name="图片 12">
            <a:extLst>
              <a:ext uri="{FF2B5EF4-FFF2-40B4-BE49-F238E27FC236}">
                <a16:creationId xmlns:a16="http://schemas.microsoft.com/office/drawing/2014/main" id="{596229D7-7875-4127-9566-8297B84B6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741" y="3717032"/>
            <a:ext cx="5477305" cy="2671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zh-CN" altLang="zh-CN" dirty="0">
                <a:ea typeface="黑体" pitchFamily="49" charset="-122"/>
              </a:rPr>
              <a:t>3</a:t>
            </a:r>
            <a:r>
              <a:rPr lang="en-US" altLang="zh-CN" dirty="0">
                <a:ea typeface="黑体" pitchFamily="49" charset="-122"/>
              </a:rPr>
              <a:t>.Model</a:t>
            </a:r>
            <a:r>
              <a:rPr lang="zh-CN" altLang="en-US" dirty="0">
                <a:ea typeface="黑体" pitchFamily="49" charset="-122"/>
              </a:rPr>
              <a:t> </a:t>
            </a:r>
            <a:r>
              <a:rPr lang="en-US" altLang="zh-CN" dirty="0">
                <a:ea typeface="黑体" pitchFamily="49" charset="-122"/>
              </a:rPr>
              <a:t>Construction</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457200" y="1600200"/>
            <a:ext cx="8229600" cy="5069160"/>
          </a:xfrm>
        </p:spPr>
        <p:txBody>
          <a:bodyPr>
            <a:normAutofit/>
          </a:bodyPr>
          <a:lstStyle/>
          <a:p>
            <a:r>
              <a:rPr lang="en-US" altLang="zh-CN" sz="2400" dirty="0">
                <a:ea typeface="黑体" pitchFamily="49" charset="-122"/>
              </a:rPr>
              <a:t>3.6</a:t>
            </a:r>
            <a:r>
              <a:rPr lang="zh-CN" altLang="en-US" sz="2400" dirty="0">
                <a:ea typeface="黑体" pitchFamily="49" charset="-122"/>
              </a:rPr>
              <a:t> </a:t>
            </a:r>
            <a:r>
              <a:rPr lang="en-US" altLang="zh-CN" sz="2400" dirty="0">
                <a:ea typeface="黑体" pitchFamily="49" charset="-122"/>
              </a:rPr>
              <a:t>Social</a:t>
            </a:r>
            <a:r>
              <a:rPr lang="zh-CN" altLang="en-US" sz="2400" dirty="0">
                <a:ea typeface="黑体" pitchFamily="49" charset="-122"/>
              </a:rPr>
              <a:t> </a:t>
            </a:r>
            <a:r>
              <a:rPr lang="en-US" altLang="zh-CN" sz="2400" dirty="0">
                <a:ea typeface="黑体" pitchFamily="49" charset="-122"/>
              </a:rPr>
              <a:t>Insurance</a:t>
            </a:r>
            <a:r>
              <a:rPr lang="zh-CN" altLang="en-US" sz="2400" dirty="0">
                <a:ea typeface="黑体" pitchFamily="49" charset="-122"/>
              </a:rPr>
              <a:t> </a:t>
            </a:r>
            <a:r>
              <a:rPr lang="en-US" altLang="zh-CN" sz="2400" dirty="0">
                <a:ea typeface="黑体" pitchFamily="49" charset="-122"/>
              </a:rPr>
              <a:t>Insured</a:t>
            </a:r>
            <a:r>
              <a:rPr lang="zh-CN" altLang="en-US" sz="2400" dirty="0">
                <a:ea typeface="黑体" pitchFamily="49" charset="-122"/>
              </a:rPr>
              <a:t> </a:t>
            </a:r>
            <a:r>
              <a:rPr lang="en-US" altLang="zh-CN" sz="2400" dirty="0">
                <a:ea typeface="黑体" pitchFamily="49" charset="-122"/>
              </a:rPr>
              <a:t>Status</a:t>
            </a:r>
          </a:p>
          <a:p>
            <a:pPr>
              <a:buNone/>
            </a:pPr>
            <a:r>
              <a:rPr lang="en-US" altLang="zh-CN" sz="2400" dirty="0">
                <a:ea typeface="黑体" pitchFamily="49" charset="-122"/>
              </a:rPr>
              <a:t>1.Urban</a:t>
            </a:r>
            <a:r>
              <a:rPr lang="zh-CN" altLang="en-US" sz="2400" dirty="0">
                <a:ea typeface="黑体" pitchFamily="49" charset="-122"/>
              </a:rPr>
              <a:t> </a:t>
            </a:r>
            <a:r>
              <a:rPr lang="en-US" altLang="zh-CN" sz="2400" dirty="0">
                <a:ea typeface="黑体" pitchFamily="49" charset="-122"/>
              </a:rPr>
              <a:t>Working</a:t>
            </a:r>
            <a:r>
              <a:rPr lang="zh-CN" altLang="en-US" sz="2400" dirty="0">
                <a:ea typeface="黑体" pitchFamily="49" charset="-122"/>
              </a:rPr>
              <a:t> </a:t>
            </a:r>
            <a:r>
              <a:rPr lang="en-US" altLang="zh-CN" sz="2400" dirty="0">
                <a:ea typeface="黑体" pitchFamily="49" charset="-122"/>
              </a:rPr>
              <a:t>Staff:</a:t>
            </a:r>
          </a:p>
          <a:p>
            <a:pPr>
              <a:buNone/>
            </a:pPr>
            <a:r>
              <a:rPr lang="en-US" altLang="zh-CN" sz="2400" dirty="0">
                <a:ea typeface="黑体" pitchFamily="49" charset="-122"/>
              </a:rPr>
              <a:t>2</a:t>
            </a:r>
            <a:r>
              <a:rPr lang="zh-CN" altLang="zh-CN" sz="2400" dirty="0">
                <a:ea typeface="黑体" pitchFamily="49" charset="-122"/>
              </a:rPr>
              <a:t>.</a:t>
            </a:r>
            <a:r>
              <a:rPr lang="en-US" altLang="zh-CN" sz="2400" dirty="0">
                <a:ea typeface="黑体" pitchFamily="49" charset="-122"/>
              </a:rPr>
              <a:t>Urban</a:t>
            </a:r>
            <a:r>
              <a:rPr lang="zh-CN" altLang="en-US" sz="2400" dirty="0">
                <a:ea typeface="黑体" pitchFamily="49" charset="-122"/>
              </a:rPr>
              <a:t> </a:t>
            </a:r>
            <a:r>
              <a:rPr lang="en-US" altLang="zh-CN" sz="2400" dirty="0">
                <a:ea typeface="黑体" pitchFamily="49" charset="-122"/>
              </a:rPr>
              <a:t>Retired</a:t>
            </a:r>
            <a:r>
              <a:rPr lang="zh-CN" altLang="en-US" sz="2400" dirty="0">
                <a:ea typeface="黑体" pitchFamily="49" charset="-122"/>
              </a:rPr>
              <a:t> </a:t>
            </a:r>
            <a:r>
              <a:rPr lang="en-US" altLang="zh-CN" sz="2400" dirty="0">
                <a:ea typeface="黑体" pitchFamily="49" charset="-122"/>
              </a:rPr>
              <a:t>Staff:</a:t>
            </a:r>
          </a:p>
          <a:p>
            <a:pPr>
              <a:buNone/>
            </a:pPr>
            <a:endParaRPr lang="en-US" altLang="zh-CN" sz="2400" dirty="0">
              <a:latin typeface="黑体" pitchFamily="49" charset="-122"/>
              <a:ea typeface="黑体" pitchFamily="49" charset="-122"/>
            </a:endParaRPr>
          </a:p>
          <a:p>
            <a:pPr>
              <a:buNone/>
            </a:pPr>
            <a:endParaRPr lang="en-US" altLang="zh-CN" sz="2400" dirty="0">
              <a:latin typeface="黑体" pitchFamily="49" charset="-122"/>
              <a:ea typeface="黑体" pitchFamily="49" charset="-122"/>
            </a:endParaRPr>
          </a:p>
          <a:p>
            <a:pPr>
              <a:buNone/>
            </a:pPr>
            <a:endParaRPr lang="en-US" altLang="zh-CN" sz="2400" dirty="0">
              <a:latin typeface="黑体" pitchFamily="49" charset="-122"/>
              <a:ea typeface="黑体" pitchFamily="49" charset="-122"/>
            </a:endParaRPr>
          </a:p>
          <a:p>
            <a:pPr>
              <a:buNone/>
            </a:pPr>
            <a:endParaRPr lang="en-US" altLang="zh-CN" sz="2400" dirty="0">
              <a:latin typeface="黑体" pitchFamily="49" charset="-122"/>
              <a:ea typeface="黑体" pitchFamily="49" charset="-122"/>
            </a:endParaRPr>
          </a:p>
          <a:p>
            <a:pPr>
              <a:buNone/>
            </a:pPr>
            <a:r>
              <a:rPr lang="en-US" altLang="zh-CN" sz="2400" dirty="0">
                <a:latin typeface="黑体" pitchFamily="49" charset="-122"/>
                <a:ea typeface="黑体" pitchFamily="49" charset="-122"/>
              </a:rPr>
              <a:t>3.Citizens(Children)</a:t>
            </a:r>
          </a:p>
          <a:p>
            <a:pPr>
              <a:buNone/>
            </a:pPr>
            <a:r>
              <a:rPr lang="zh-CN" altLang="zh-CN" sz="2400" dirty="0">
                <a:latin typeface="黑体" pitchFamily="49" charset="-122"/>
                <a:ea typeface="黑体" pitchFamily="49" charset="-122"/>
              </a:rPr>
              <a:t> </a:t>
            </a:r>
            <a:r>
              <a:rPr lang="en-US" altLang="zh-CN" sz="2400" dirty="0">
                <a:latin typeface="黑体" pitchFamily="49" charset="-122"/>
                <a:ea typeface="黑体" pitchFamily="49" charset="-122"/>
              </a:rPr>
              <a:t>4.Citizens</a:t>
            </a:r>
            <a:r>
              <a:rPr lang="zh-CN" altLang="zh-CN" sz="2400" dirty="0">
                <a:latin typeface="黑体" pitchFamily="49" charset="-122"/>
                <a:ea typeface="黑体" pitchFamily="49" charset="-122"/>
              </a:rPr>
              <a:t>(</a:t>
            </a:r>
            <a:r>
              <a:rPr lang="en-US" altLang="zh-CN" sz="2400" dirty="0">
                <a:latin typeface="黑体" pitchFamily="49" charset="-122"/>
                <a:ea typeface="黑体" pitchFamily="49" charset="-122"/>
              </a:rPr>
              <a:t>Adults)</a:t>
            </a:r>
          </a:p>
          <a:p>
            <a:pPr>
              <a:buNone/>
            </a:pPr>
            <a:r>
              <a:rPr lang="zh-CN" altLang="zh-CN" sz="2400" dirty="0">
                <a:latin typeface="黑体" pitchFamily="49" charset="-122"/>
                <a:ea typeface="黑体" pitchFamily="49" charset="-122"/>
              </a:rPr>
              <a:t>5</a:t>
            </a:r>
            <a:r>
              <a:rPr lang="en-US" altLang="zh-CN" sz="2400" dirty="0">
                <a:latin typeface="黑体" pitchFamily="49" charset="-122"/>
                <a:ea typeface="黑体" pitchFamily="49" charset="-122"/>
              </a:rPr>
              <a:t>.Citizens(Elderly)</a:t>
            </a:r>
            <a:endParaRPr lang="zh-CN" altLang="zh-CN" sz="2400" dirty="0"/>
          </a:p>
          <a:p>
            <a:pPr>
              <a:buNone/>
            </a:pPr>
            <a:endParaRPr lang="zh-CN" altLang="en-US" dirty="0"/>
          </a:p>
        </p:txBody>
      </p:sp>
      <p:pic>
        <p:nvPicPr>
          <p:cNvPr id="12291" name="Picture 3"/>
          <p:cNvPicPr>
            <a:picLocks noChangeAspect="1" noChangeArrowheads="1"/>
          </p:cNvPicPr>
          <p:nvPr/>
        </p:nvPicPr>
        <p:blipFill>
          <a:blip r:embed="rId2" cstate="print"/>
          <a:srcRect/>
          <a:stretch>
            <a:fillRect/>
          </a:stretch>
        </p:blipFill>
        <p:spPr bwMode="auto">
          <a:xfrm>
            <a:off x="3779912" y="2060848"/>
            <a:ext cx="5105400" cy="295275"/>
          </a:xfrm>
          <a:prstGeom prst="rect">
            <a:avLst/>
          </a:prstGeom>
          <a:noFill/>
          <a:ln w="9525">
            <a:noFill/>
            <a:miter lim="800000"/>
            <a:headEnd/>
            <a:tailEnd/>
          </a:ln>
        </p:spPr>
      </p:pic>
      <p:pic>
        <p:nvPicPr>
          <p:cNvPr id="12294" name="Picture 6"/>
          <p:cNvPicPr>
            <a:picLocks noChangeAspect="1" noChangeArrowheads="1"/>
          </p:cNvPicPr>
          <p:nvPr/>
        </p:nvPicPr>
        <p:blipFill>
          <a:blip r:embed="rId3" cstate="print"/>
          <a:srcRect/>
          <a:stretch>
            <a:fillRect/>
          </a:stretch>
        </p:blipFill>
        <p:spPr bwMode="auto">
          <a:xfrm>
            <a:off x="4572000" y="4725144"/>
            <a:ext cx="790575" cy="333375"/>
          </a:xfrm>
          <a:prstGeom prst="rect">
            <a:avLst/>
          </a:prstGeom>
          <a:noFill/>
          <a:ln w="9525">
            <a:noFill/>
            <a:miter lim="800000"/>
            <a:headEnd/>
            <a:tailEnd/>
          </a:ln>
        </p:spPr>
      </p:pic>
      <p:pic>
        <p:nvPicPr>
          <p:cNvPr id="12295" name="Picture 7"/>
          <p:cNvPicPr>
            <a:picLocks noChangeAspect="1" noChangeArrowheads="1"/>
          </p:cNvPicPr>
          <p:nvPr/>
        </p:nvPicPr>
        <p:blipFill>
          <a:blip r:embed="rId4" cstate="print"/>
          <a:srcRect/>
          <a:stretch>
            <a:fillRect/>
          </a:stretch>
        </p:blipFill>
        <p:spPr bwMode="auto">
          <a:xfrm>
            <a:off x="3707904" y="5157192"/>
            <a:ext cx="3571875" cy="32385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3563888" y="5589240"/>
            <a:ext cx="3314700" cy="295275"/>
          </a:xfrm>
          <a:prstGeom prst="rect">
            <a:avLst/>
          </a:prstGeom>
          <a:noFill/>
          <a:ln w="9525">
            <a:noFill/>
            <a:miter lim="800000"/>
            <a:headEnd/>
            <a:tailEnd/>
          </a:ln>
        </p:spPr>
      </p:pic>
      <p:pic>
        <p:nvPicPr>
          <p:cNvPr id="5" name="图片 4">
            <a:extLst>
              <a:ext uri="{FF2B5EF4-FFF2-40B4-BE49-F238E27FC236}">
                <a16:creationId xmlns:a16="http://schemas.microsoft.com/office/drawing/2014/main" id="{0F922CC9-6AA2-4FDF-98A0-A29BA47FE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3768" y="2854976"/>
            <a:ext cx="6507146" cy="18633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ea typeface="黑体" pitchFamily="49" charset="-122"/>
              </a:rPr>
              <a:t>      </a:t>
            </a:r>
            <a:r>
              <a:rPr lang="zh-CN" altLang="zh-CN" dirty="0">
                <a:ea typeface="黑体" pitchFamily="49" charset="-122"/>
              </a:rPr>
              <a:t>3</a:t>
            </a:r>
            <a:r>
              <a:rPr lang="en-US" altLang="zh-CN" dirty="0">
                <a:ea typeface="黑体" pitchFamily="49" charset="-122"/>
              </a:rPr>
              <a:t>.Model</a:t>
            </a:r>
            <a:r>
              <a:rPr lang="zh-CN" altLang="en-US" dirty="0">
                <a:ea typeface="黑体" pitchFamily="49" charset="-122"/>
              </a:rPr>
              <a:t> </a:t>
            </a:r>
            <a:r>
              <a:rPr lang="en-US" altLang="zh-CN" dirty="0">
                <a:ea typeface="黑体" pitchFamily="49" charset="-122"/>
              </a:rPr>
              <a:t>Construction</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lstStyle/>
          <a:p>
            <a:r>
              <a:rPr lang="en-US" altLang="zh-CN" sz="2400" dirty="0">
                <a:ea typeface="黑体" pitchFamily="49" charset="-122"/>
              </a:rPr>
              <a:t>3.6</a:t>
            </a:r>
            <a:r>
              <a:rPr lang="zh-CN" altLang="en-US" sz="2400" dirty="0">
                <a:ea typeface="黑体" pitchFamily="49" charset="-122"/>
              </a:rPr>
              <a:t> </a:t>
            </a:r>
            <a:r>
              <a:rPr lang="en-US" altLang="zh-CN" sz="2400" dirty="0">
                <a:ea typeface="黑体" pitchFamily="49" charset="-122"/>
              </a:rPr>
              <a:t>Social</a:t>
            </a:r>
            <a:r>
              <a:rPr lang="zh-CN" altLang="en-US" sz="2400" dirty="0">
                <a:ea typeface="黑体" pitchFamily="49" charset="-122"/>
              </a:rPr>
              <a:t> </a:t>
            </a:r>
            <a:r>
              <a:rPr lang="en-US" altLang="zh-CN" sz="2400" dirty="0">
                <a:ea typeface="黑体" pitchFamily="49" charset="-122"/>
              </a:rPr>
              <a:t>Insurance</a:t>
            </a:r>
            <a:r>
              <a:rPr lang="zh-CN" altLang="en-US" sz="2400" dirty="0">
                <a:ea typeface="黑体" pitchFamily="49" charset="-122"/>
              </a:rPr>
              <a:t> </a:t>
            </a:r>
            <a:r>
              <a:rPr lang="en-US" altLang="zh-CN" sz="2400" dirty="0">
                <a:ea typeface="黑体" pitchFamily="49" charset="-122"/>
              </a:rPr>
              <a:t>Insured</a:t>
            </a:r>
            <a:r>
              <a:rPr lang="zh-CN" altLang="en-US" sz="2400" dirty="0">
                <a:ea typeface="黑体" pitchFamily="49" charset="-122"/>
              </a:rPr>
              <a:t> </a:t>
            </a:r>
            <a:r>
              <a:rPr lang="en-US" altLang="zh-CN" sz="2400" dirty="0">
                <a:ea typeface="黑体" pitchFamily="49" charset="-122"/>
              </a:rPr>
              <a:t>Status</a:t>
            </a:r>
          </a:p>
          <a:p>
            <a:pPr marL="0" indent="0">
              <a:buNone/>
            </a:pPr>
            <a:r>
              <a:rPr lang="zh-CN" altLang="en-US" sz="2400" dirty="0">
                <a:ea typeface="黑体" pitchFamily="49" charset="-122"/>
              </a:rPr>
              <a:t>  </a:t>
            </a:r>
            <a:r>
              <a:rPr lang="zh-CN" altLang="zh-CN" sz="2400" dirty="0">
                <a:ea typeface="黑体" pitchFamily="49" charset="-122"/>
              </a:rPr>
              <a:t>6</a:t>
            </a:r>
            <a:r>
              <a:rPr lang="en-US" altLang="zh-CN" sz="2400" dirty="0">
                <a:ea typeface="黑体" pitchFamily="49" charset="-122"/>
              </a:rPr>
              <a:t>.Rural</a:t>
            </a:r>
            <a:r>
              <a:rPr lang="zh-CN" altLang="en-US" sz="2400" dirty="0">
                <a:ea typeface="黑体" pitchFamily="49" charset="-122"/>
              </a:rPr>
              <a:t> </a:t>
            </a:r>
            <a:r>
              <a:rPr lang="en-US" altLang="zh-CN" sz="2400" dirty="0">
                <a:ea typeface="黑体" pitchFamily="49" charset="-122"/>
              </a:rPr>
              <a:t>Residents(Children</a:t>
            </a:r>
            <a:r>
              <a:rPr lang="zh-CN" altLang="en-US" sz="2400" dirty="0">
                <a:ea typeface="黑体" pitchFamily="49" charset="-122"/>
              </a:rPr>
              <a:t> </a:t>
            </a:r>
            <a:r>
              <a:rPr lang="en-US" altLang="zh-CN" sz="2400" dirty="0">
                <a:ea typeface="黑体" pitchFamily="49" charset="-122"/>
              </a:rPr>
              <a:t>and</a:t>
            </a:r>
            <a:r>
              <a:rPr lang="zh-CN" altLang="en-US" sz="2400" dirty="0">
                <a:ea typeface="黑体" pitchFamily="49" charset="-122"/>
              </a:rPr>
              <a:t> </a:t>
            </a:r>
            <a:r>
              <a:rPr lang="en-US" altLang="zh-CN" sz="2400" dirty="0">
                <a:ea typeface="黑体" pitchFamily="49" charset="-122"/>
              </a:rPr>
              <a:t>Teenager)</a:t>
            </a:r>
          </a:p>
          <a:p>
            <a:pPr marL="0" indent="0">
              <a:buNone/>
            </a:pPr>
            <a:r>
              <a:rPr lang="zh-CN" altLang="en-US" sz="2400" dirty="0">
                <a:ea typeface="黑体" pitchFamily="49" charset="-122"/>
              </a:rPr>
              <a:t>   </a:t>
            </a:r>
            <a:r>
              <a:rPr lang="zh-CN" altLang="zh-CN" sz="2400" dirty="0">
                <a:ea typeface="黑体" pitchFamily="49" charset="-122"/>
              </a:rPr>
              <a:t>7</a:t>
            </a:r>
            <a:r>
              <a:rPr lang="en-US" altLang="zh-CN" sz="2400" dirty="0">
                <a:ea typeface="黑体" pitchFamily="49" charset="-122"/>
              </a:rPr>
              <a:t>. Rural</a:t>
            </a:r>
            <a:r>
              <a:rPr lang="zh-CN" altLang="en-US" sz="2400" dirty="0">
                <a:ea typeface="黑体" pitchFamily="49" charset="-122"/>
              </a:rPr>
              <a:t> </a:t>
            </a:r>
            <a:r>
              <a:rPr lang="en-US" altLang="zh-CN" sz="2400" dirty="0">
                <a:ea typeface="黑体" pitchFamily="49" charset="-122"/>
              </a:rPr>
              <a:t>Residents(Adults)</a:t>
            </a:r>
          </a:p>
          <a:p>
            <a:pPr marL="0" indent="0">
              <a:buNone/>
            </a:pPr>
            <a:r>
              <a:rPr lang="zh-CN" altLang="en-US" sz="2400" dirty="0">
                <a:ea typeface="黑体" pitchFamily="49" charset="-122"/>
              </a:rPr>
              <a:t>   </a:t>
            </a:r>
            <a:r>
              <a:rPr lang="en-US" altLang="zh-CN" sz="2400" dirty="0">
                <a:ea typeface="黑体" pitchFamily="49" charset="-122"/>
              </a:rPr>
              <a:t>8.Rural</a:t>
            </a:r>
            <a:r>
              <a:rPr lang="zh-CN" altLang="en-US" sz="2400" dirty="0">
                <a:ea typeface="黑体" pitchFamily="49" charset="-122"/>
              </a:rPr>
              <a:t> </a:t>
            </a:r>
            <a:r>
              <a:rPr lang="en-US" altLang="zh-CN" sz="2400" dirty="0">
                <a:ea typeface="黑体" pitchFamily="49" charset="-122"/>
              </a:rPr>
              <a:t>Residents(Elderly)</a:t>
            </a:r>
          </a:p>
          <a:p>
            <a:endParaRPr lang="en-US" altLang="zh-CN" dirty="0"/>
          </a:p>
          <a:p>
            <a:endParaRPr lang="en-US" altLang="zh-CN" dirty="0"/>
          </a:p>
          <a:p>
            <a:endParaRPr lang="zh-CN" altLang="en-US" dirty="0"/>
          </a:p>
        </p:txBody>
      </p:sp>
      <p:pic>
        <p:nvPicPr>
          <p:cNvPr id="13315" name="Picture 3"/>
          <p:cNvPicPr>
            <a:picLocks noChangeAspect="1" noChangeArrowheads="1"/>
          </p:cNvPicPr>
          <p:nvPr/>
        </p:nvPicPr>
        <p:blipFill>
          <a:blip r:embed="rId2" cstate="print"/>
          <a:srcRect/>
          <a:stretch>
            <a:fillRect/>
          </a:stretch>
        </p:blipFill>
        <p:spPr bwMode="auto">
          <a:xfrm>
            <a:off x="6156176" y="2204864"/>
            <a:ext cx="742950" cy="26670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4211960" y="2564904"/>
            <a:ext cx="819150" cy="304800"/>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4139952" y="3068960"/>
            <a:ext cx="695325" cy="2857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99358" y="805619"/>
            <a:ext cx="184666" cy="369332"/>
          </a:xfrm>
          <a:prstGeom prst="rect">
            <a:avLst/>
          </a:prstGeom>
          <a:noFill/>
        </p:spPr>
        <p:txBody>
          <a:bodyPr wrap="none" rtlCol="0">
            <a:spAutoFit/>
          </a:bodyPr>
          <a:lstStyle/>
          <a:p>
            <a:endParaRPr kumimoji="1" lang="zh-CN" altLang="en-US" dirty="0"/>
          </a:p>
        </p:txBody>
      </p:sp>
      <p:sp>
        <p:nvSpPr>
          <p:cNvPr id="11" name="标题 10"/>
          <p:cNvSpPr>
            <a:spLocks noGrp="1"/>
          </p:cNvSpPr>
          <p:nvPr>
            <p:ph type="title"/>
          </p:nvPr>
        </p:nvSpPr>
        <p:spPr/>
        <p:txBody>
          <a:bodyPr>
            <a:normAutofit fontScale="90000"/>
          </a:bodyPr>
          <a:lstStyle/>
          <a:p>
            <a:r>
              <a:rPr lang="en-US" altLang="zh-CN" dirty="0">
                <a:latin typeface="黑体"/>
                <a:ea typeface="黑体"/>
                <a:cs typeface="黑体"/>
              </a:rPr>
              <a:t> </a:t>
            </a:r>
            <a:r>
              <a:rPr lang="zh-CN" altLang="en-US" dirty="0">
                <a:latin typeface="黑体"/>
                <a:ea typeface="黑体"/>
                <a:cs typeface="黑体"/>
              </a:rPr>
              <a:t>  </a:t>
            </a:r>
            <a:r>
              <a:rPr lang="zh-CN" altLang="zh-CN" dirty="0">
                <a:latin typeface="+mn-lt"/>
                <a:ea typeface="黑体"/>
                <a:cs typeface="黑体"/>
              </a:rPr>
              <a:t>4</a:t>
            </a:r>
            <a:r>
              <a:rPr lang="en-US" altLang="zh-CN" dirty="0">
                <a:latin typeface="+mn-lt"/>
                <a:ea typeface="黑体"/>
                <a:cs typeface="黑体"/>
              </a:rPr>
              <a:t>. Multi-state population </a:t>
            </a:r>
            <a:br>
              <a:rPr lang="en-US" altLang="zh-CN" dirty="0">
                <a:latin typeface="+mn-lt"/>
                <a:ea typeface="黑体"/>
                <a:cs typeface="黑体"/>
              </a:rPr>
            </a:br>
            <a:r>
              <a:rPr lang="en-US" altLang="zh-CN" dirty="0">
                <a:latin typeface="+mn-lt"/>
                <a:ea typeface="黑体"/>
                <a:cs typeface="黑体"/>
              </a:rPr>
              <a:t>projections</a:t>
            </a:r>
            <a:endParaRPr kumimoji="1" lang="zh-CN" altLang="en-US" dirty="0">
              <a:latin typeface="+mn-lt"/>
            </a:endParaRPr>
          </a:p>
        </p:txBody>
      </p:sp>
      <p:sp>
        <p:nvSpPr>
          <p:cNvPr id="12" name="内容占位符 11"/>
          <p:cNvSpPr>
            <a:spLocks noGrp="1"/>
          </p:cNvSpPr>
          <p:nvPr>
            <p:ph idx="1"/>
          </p:nvPr>
        </p:nvSpPr>
        <p:spPr>
          <a:xfrm>
            <a:off x="457200" y="1600200"/>
            <a:ext cx="8435280" cy="4525963"/>
          </a:xfrm>
        </p:spPr>
        <p:txBody>
          <a:bodyPr>
            <a:normAutofit/>
          </a:bodyPr>
          <a:lstStyle/>
          <a:p>
            <a:pPr marL="0" indent="0">
              <a:buNone/>
            </a:pPr>
            <a:endParaRPr lang="en-US" altLang="zh-CN" sz="2400" dirty="0">
              <a:latin typeface="黑体"/>
              <a:ea typeface="黑体"/>
              <a:cs typeface="黑体"/>
            </a:endParaRPr>
          </a:p>
          <a:p>
            <a:r>
              <a:rPr lang="en-US" altLang="zh-CN" sz="2400" dirty="0">
                <a:ea typeface="黑体"/>
                <a:cs typeface="黑体"/>
              </a:rPr>
              <a:t>In the following illustration,</a:t>
            </a:r>
            <a:r>
              <a:rPr lang="en-US" altLang="zh-CN" sz="2400" dirty="0">
                <a:latin typeface="黑体"/>
                <a:ea typeface="黑体"/>
                <a:cs typeface="黑体"/>
              </a:rPr>
              <a:t>	</a:t>
            </a:r>
          </a:p>
          <a:p>
            <a:r>
              <a:rPr lang="en-US" altLang="zh-CN" sz="2400" dirty="0">
                <a:ea typeface="黑体"/>
                <a:cs typeface="黑体"/>
              </a:rPr>
              <a:t>The left picture shows scenario 1 mode (the fertility mode set in this report)</a:t>
            </a:r>
          </a:p>
          <a:p>
            <a:r>
              <a:rPr lang="en-US" altLang="zh-CN" sz="2400" dirty="0">
                <a:ea typeface="黑体"/>
                <a:cs typeface="黑体"/>
              </a:rPr>
              <a:t>The right</a:t>
            </a:r>
            <a:r>
              <a:rPr lang="zh-CN" altLang="en-US" sz="2400" dirty="0">
                <a:ea typeface="黑体"/>
                <a:cs typeface="黑体"/>
              </a:rPr>
              <a:t> </a:t>
            </a:r>
            <a:r>
              <a:rPr lang="en-US" altLang="zh-CN" sz="2400" dirty="0">
                <a:ea typeface="黑体"/>
                <a:cs typeface="黑体"/>
              </a:rPr>
              <a:t>picture</a:t>
            </a:r>
            <a:r>
              <a:rPr lang="zh-CN" altLang="en-US" sz="2400" dirty="0">
                <a:ea typeface="黑体"/>
                <a:cs typeface="黑体"/>
              </a:rPr>
              <a:t> </a:t>
            </a:r>
            <a:r>
              <a:rPr lang="en-US" altLang="zh-CN" sz="2400" dirty="0">
                <a:ea typeface="黑体"/>
                <a:cs typeface="黑体"/>
              </a:rPr>
              <a:t>is the Scenario 2 model (the United Nations model of fertility prediction).	</a:t>
            </a:r>
          </a:p>
          <a:p>
            <a:r>
              <a:rPr lang="en-US" altLang="zh-CN" sz="2400" dirty="0">
                <a:ea typeface="黑体"/>
                <a:cs typeface="黑体"/>
              </a:rPr>
              <a:t>This report randomly predicts 100 times, so most of the forecast results is the band interval.</a:t>
            </a:r>
            <a:endParaRPr lang="zh-CN" altLang="en-US" sz="2400" dirty="0">
              <a:ea typeface="黑体"/>
              <a:cs typeface="黑体"/>
            </a:endParaRPr>
          </a:p>
        </p:txBody>
      </p:sp>
    </p:spTree>
    <p:extLst>
      <p:ext uri="{BB962C8B-B14F-4D97-AF65-F5344CB8AC3E}">
        <p14:creationId xmlns:p14="http://schemas.microsoft.com/office/powerpoint/2010/main" val="293396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en-US"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p:txBody>
          <a:bodyPr>
            <a:normAutofit/>
          </a:bodyPr>
          <a:lstStyle/>
          <a:p>
            <a:pPr marL="0" indent="0">
              <a:buNone/>
            </a:pPr>
            <a:r>
              <a:rPr lang="en-US" altLang="zh-CN" sz="2400" dirty="0">
                <a:latin typeface="黑体"/>
                <a:ea typeface="黑体"/>
                <a:cs typeface="黑体"/>
              </a:rPr>
              <a:t>4.1</a:t>
            </a:r>
            <a:r>
              <a:rPr lang="zh-CN" altLang="zh-CN" sz="2400" dirty="0">
                <a:latin typeface="黑体"/>
                <a:ea typeface="黑体"/>
                <a:cs typeface="黑体"/>
              </a:rPr>
              <a:t> </a:t>
            </a:r>
            <a:r>
              <a:rPr lang="en-US" altLang="zh-CN" sz="2400" dirty="0">
                <a:latin typeface="黑体"/>
                <a:ea typeface="黑体"/>
                <a:cs typeface="黑体"/>
              </a:rPr>
              <a:t>Total</a:t>
            </a:r>
            <a:r>
              <a:rPr lang="zh-CN" altLang="en-US" sz="2400" dirty="0">
                <a:latin typeface="黑体"/>
                <a:ea typeface="黑体"/>
                <a:cs typeface="黑体"/>
              </a:rPr>
              <a:t> </a:t>
            </a:r>
            <a:r>
              <a:rPr lang="en-US" altLang="zh-CN" sz="2400" dirty="0">
                <a:latin typeface="黑体"/>
                <a:ea typeface="黑体"/>
                <a:cs typeface="黑体"/>
              </a:rPr>
              <a:t>Population</a:t>
            </a:r>
            <a:endParaRPr lang="zh-CN" altLang="en-US" sz="2400" dirty="0">
              <a:latin typeface="黑体"/>
              <a:ea typeface="黑体"/>
              <a:cs typeface="黑体"/>
            </a:endParaRPr>
          </a:p>
          <a:p>
            <a:pPr marL="0" indent="0">
              <a:buNone/>
            </a:pPr>
            <a:endParaRPr lang="zh-CN" altLang="zh-CN" sz="1200" b="1" dirty="0">
              <a:latin typeface="黑体"/>
              <a:ea typeface="黑体"/>
              <a:cs typeface="黑体"/>
            </a:endParaRPr>
          </a:p>
          <a:p>
            <a:r>
              <a:rPr kumimoji="1" lang="en-US" altLang="zh-CN" sz="2000" dirty="0">
                <a:ea typeface="黑体"/>
                <a:cs typeface="黑体"/>
              </a:rPr>
              <a:t>In</a:t>
            </a:r>
            <a:r>
              <a:rPr kumimoji="1" lang="zh-CN" altLang="en-US" sz="2000" dirty="0">
                <a:ea typeface="黑体"/>
                <a:cs typeface="黑体"/>
              </a:rPr>
              <a:t> </a:t>
            </a:r>
            <a:r>
              <a:rPr kumimoji="1" lang="en-US" altLang="zh-CN" sz="2000" dirty="0">
                <a:ea typeface="黑体"/>
                <a:cs typeface="黑体"/>
              </a:rPr>
              <a:t>scenario</a:t>
            </a:r>
            <a:r>
              <a:rPr kumimoji="1" lang="zh-CN" altLang="en-US" sz="2000" dirty="0">
                <a:ea typeface="黑体"/>
                <a:cs typeface="黑体"/>
              </a:rPr>
              <a:t> </a:t>
            </a:r>
            <a:r>
              <a:rPr kumimoji="1" lang="en-US" altLang="zh-CN" sz="2000" dirty="0">
                <a:ea typeface="黑体"/>
                <a:cs typeface="黑体"/>
              </a:rPr>
              <a:t>1,</a:t>
            </a:r>
            <a:r>
              <a:rPr kumimoji="1" lang="zh-CN" altLang="en-US" sz="2000" dirty="0">
                <a:ea typeface="黑体"/>
                <a:cs typeface="黑体"/>
              </a:rPr>
              <a:t> </a:t>
            </a:r>
            <a:r>
              <a:rPr kumimoji="1" lang="en-US" altLang="zh-CN" sz="2000" dirty="0">
                <a:ea typeface="黑体"/>
                <a:cs typeface="黑体"/>
              </a:rPr>
              <a:t>the</a:t>
            </a:r>
            <a:r>
              <a:rPr kumimoji="1" lang="zh-CN" altLang="en-US" sz="2000" dirty="0">
                <a:ea typeface="黑体"/>
                <a:cs typeface="黑体"/>
              </a:rPr>
              <a:t> </a:t>
            </a:r>
            <a:r>
              <a:rPr kumimoji="1" lang="en-US" altLang="zh-CN" sz="2000" dirty="0">
                <a:ea typeface="黑体"/>
                <a:cs typeface="黑体"/>
              </a:rPr>
              <a:t>total</a:t>
            </a:r>
            <a:r>
              <a:rPr kumimoji="1" lang="zh-CN" altLang="en-US" sz="2000" dirty="0">
                <a:ea typeface="黑体"/>
                <a:cs typeface="黑体"/>
              </a:rPr>
              <a:t> </a:t>
            </a:r>
            <a:r>
              <a:rPr kumimoji="1" lang="en-US" altLang="zh-CN" sz="2000" dirty="0">
                <a:ea typeface="黑体"/>
                <a:cs typeface="黑体"/>
              </a:rPr>
              <a:t>population</a:t>
            </a:r>
            <a:r>
              <a:rPr kumimoji="1" lang="zh-CN" altLang="en-US" sz="2000" dirty="0">
                <a:ea typeface="黑体"/>
                <a:cs typeface="黑体"/>
              </a:rPr>
              <a:t> </a:t>
            </a:r>
            <a:r>
              <a:rPr kumimoji="1" lang="en-US" altLang="zh-CN" sz="2000" dirty="0">
                <a:ea typeface="黑体"/>
                <a:cs typeface="黑体"/>
              </a:rPr>
              <a:t>reaches</a:t>
            </a:r>
            <a:r>
              <a:rPr kumimoji="1" lang="zh-CN" altLang="en-US" sz="2000" dirty="0">
                <a:ea typeface="黑体"/>
                <a:cs typeface="黑体"/>
              </a:rPr>
              <a:t> </a:t>
            </a:r>
            <a:r>
              <a:rPr kumimoji="1" lang="en-US" altLang="zh-CN" sz="2000" dirty="0">
                <a:ea typeface="黑体"/>
                <a:cs typeface="黑体"/>
              </a:rPr>
              <a:t>1.45</a:t>
            </a:r>
            <a:r>
              <a:rPr kumimoji="1" lang="zh-CN" altLang="en-US" sz="2000" dirty="0">
                <a:ea typeface="黑体"/>
                <a:cs typeface="黑体"/>
              </a:rPr>
              <a:t> </a:t>
            </a:r>
            <a:r>
              <a:rPr kumimoji="1" lang="en-US" altLang="zh-CN" sz="2000" dirty="0">
                <a:ea typeface="黑体"/>
                <a:cs typeface="黑体"/>
              </a:rPr>
              <a:t>billion</a:t>
            </a:r>
            <a:r>
              <a:rPr kumimoji="1" lang="zh-CN" altLang="en-US" sz="2000" dirty="0">
                <a:ea typeface="黑体"/>
                <a:cs typeface="黑体"/>
              </a:rPr>
              <a:t> </a:t>
            </a:r>
            <a:r>
              <a:rPr kumimoji="1" lang="en-US" altLang="zh-CN" sz="2000" dirty="0">
                <a:ea typeface="黑体"/>
                <a:cs typeface="黑体"/>
              </a:rPr>
              <a:t>in</a:t>
            </a:r>
            <a:r>
              <a:rPr kumimoji="1" lang="zh-CN" altLang="en-US" sz="2000" dirty="0">
                <a:ea typeface="黑体"/>
                <a:cs typeface="黑体"/>
              </a:rPr>
              <a:t> </a:t>
            </a:r>
            <a:r>
              <a:rPr kumimoji="1" lang="en-US" altLang="zh-CN" sz="2000" dirty="0">
                <a:ea typeface="黑体"/>
                <a:cs typeface="黑体"/>
              </a:rPr>
              <a:t>2025,</a:t>
            </a:r>
            <a:r>
              <a:rPr kumimoji="1" lang="zh-CN" altLang="en-US" sz="2000" dirty="0">
                <a:ea typeface="黑体"/>
                <a:cs typeface="黑体"/>
              </a:rPr>
              <a:t> </a:t>
            </a:r>
            <a:r>
              <a:rPr kumimoji="1" lang="en-US" altLang="zh-CN" sz="2000" dirty="0">
                <a:ea typeface="黑体"/>
                <a:cs typeface="黑体"/>
              </a:rPr>
              <a:t>and</a:t>
            </a:r>
            <a:r>
              <a:rPr kumimoji="1" lang="zh-CN" altLang="en-US" sz="2000" dirty="0">
                <a:ea typeface="黑体"/>
                <a:cs typeface="黑体"/>
              </a:rPr>
              <a:t> </a:t>
            </a:r>
            <a:r>
              <a:rPr kumimoji="1" lang="en-US" altLang="zh-CN" sz="2000" dirty="0">
                <a:ea typeface="黑体"/>
                <a:cs typeface="黑体"/>
              </a:rPr>
              <a:t>peak</a:t>
            </a:r>
            <a:r>
              <a:rPr kumimoji="1" lang="zh-CN" altLang="en-US" sz="2000" dirty="0">
                <a:ea typeface="黑体"/>
                <a:cs typeface="黑体"/>
              </a:rPr>
              <a:t> </a:t>
            </a:r>
            <a:r>
              <a:rPr kumimoji="1" lang="en-US" altLang="zh-CN" sz="2000" dirty="0">
                <a:ea typeface="黑体"/>
                <a:cs typeface="黑体"/>
              </a:rPr>
              <a:t>value</a:t>
            </a:r>
            <a:r>
              <a:rPr kumimoji="1" lang="zh-CN" altLang="en-US" sz="2000" dirty="0">
                <a:ea typeface="黑体"/>
                <a:cs typeface="黑体"/>
              </a:rPr>
              <a:t> </a:t>
            </a:r>
            <a:r>
              <a:rPr kumimoji="1" lang="en-US" altLang="zh-CN" sz="2000" dirty="0">
                <a:ea typeface="黑体"/>
                <a:cs typeface="黑体"/>
              </a:rPr>
              <a:t>14.68</a:t>
            </a:r>
            <a:r>
              <a:rPr kumimoji="1" lang="zh-CN" altLang="en-US" sz="2000" dirty="0">
                <a:ea typeface="黑体"/>
                <a:cs typeface="黑体"/>
              </a:rPr>
              <a:t> </a:t>
            </a:r>
            <a:r>
              <a:rPr kumimoji="1" lang="en-US" altLang="zh-CN" sz="2000" dirty="0">
                <a:ea typeface="黑体"/>
                <a:cs typeface="黑体"/>
              </a:rPr>
              <a:t>in</a:t>
            </a:r>
            <a:r>
              <a:rPr kumimoji="1" lang="zh-CN" altLang="en-US" sz="2000" dirty="0">
                <a:ea typeface="黑体"/>
                <a:cs typeface="黑体"/>
              </a:rPr>
              <a:t> </a:t>
            </a:r>
            <a:r>
              <a:rPr kumimoji="1" lang="en-US" altLang="zh-CN" sz="2000" dirty="0">
                <a:ea typeface="黑体"/>
                <a:cs typeface="黑体"/>
              </a:rPr>
              <a:t>2044.</a:t>
            </a:r>
            <a:r>
              <a:rPr kumimoji="1" lang="zh-CN" altLang="en-US" sz="2000" dirty="0">
                <a:ea typeface="黑体"/>
                <a:cs typeface="黑体"/>
              </a:rPr>
              <a:t> </a:t>
            </a:r>
            <a:r>
              <a:rPr kumimoji="1" lang="en-US" altLang="zh-CN" sz="2000" dirty="0">
                <a:ea typeface="黑体"/>
                <a:cs typeface="黑体"/>
              </a:rPr>
              <a:t>In</a:t>
            </a:r>
            <a:r>
              <a:rPr kumimoji="1" lang="zh-CN" altLang="en-US" sz="2000" dirty="0">
                <a:ea typeface="黑体"/>
                <a:cs typeface="黑体"/>
              </a:rPr>
              <a:t> </a:t>
            </a:r>
            <a:r>
              <a:rPr kumimoji="1" lang="en-US" altLang="zh-CN" sz="2000" dirty="0">
                <a:ea typeface="黑体"/>
                <a:cs typeface="黑体"/>
              </a:rPr>
              <a:t>2100,</a:t>
            </a:r>
            <a:r>
              <a:rPr kumimoji="1" lang="zh-CN" altLang="en-US" sz="2000" dirty="0">
                <a:ea typeface="黑体"/>
                <a:cs typeface="黑体"/>
              </a:rPr>
              <a:t> </a:t>
            </a:r>
            <a:r>
              <a:rPr kumimoji="1" lang="en-US" altLang="zh-CN" sz="2000" dirty="0">
                <a:ea typeface="黑体"/>
                <a:cs typeface="黑体"/>
              </a:rPr>
              <a:t>the</a:t>
            </a:r>
            <a:r>
              <a:rPr kumimoji="1" lang="zh-CN" altLang="en-US" sz="2000" dirty="0">
                <a:ea typeface="黑体"/>
                <a:cs typeface="黑体"/>
              </a:rPr>
              <a:t> </a:t>
            </a:r>
            <a:r>
              <a:rPr kumimoji="1" lang="en-US" altLang="zh-CN" sz="2000" dirty="0">
                <a:ea typeface="黑体"/>
                <a:cs typeface="黑体"/>
              </a:rPr>
              <a:t>total</a:t>
            </a:r>
            <a:r>
              <a:rPr kumimoji="1" lang="zh-CN" altLang="en-US" sz="2000" dirty="0">
                <a:ea typeface="黑体"/>
                <a:cs typeface="黑体"/>
              </a:rPr>
              <a:t> </a:t>
            </a:r>
            <a:r>
              <a:rPr kumimoji="1" lang="en-US" altLang="zh-CN" sz="2000" dirty="0">
                <a:ea typeface="黑体"/>
                <a:cs typeface="黑体"/>
              </a:rPr>
              <a:t>population</a:t>
            </a:r>
            <a:r>
              <a:rPr kumimoji="1" lang="zh-CN" altLang="en-US" sz="2000" dirty="0">
                <a:ea typeface="黑体"/>
                <a:cs typeface="黑体"/>
              </a:rPr>
              <a:t> </a:t>
            </a:r>
            <a:r>
              <a:rPr kumimoji="1" lang="en-US" altLang="zh-CN" sz="2000" dirty="0">
                <a:ea typeface="黑体"/>
                <a:cs typeface="黑体"/>
              </a:rPr>
              <a:t>is</a:t>
            </a:r>
            <a:r>
              <a:rPr kumimoji="1" lang="zh-CN" altLang="en-US" sz="2000" dirty="0">
                <a:ea typeface="黑体"/>
                <a:cs typeface="黑体"/>
              </a:rPr>
              <a:t> </a:t>
            </a:r>
            <a:r>
              <a:rPr kumimoji="1" lang="en-US" altLang="zh-CN" sz="2000" dirty="0">
                <a:ea typeface="黑体"/>
                <a:cs typeface="黑体"/>
              </a:rPr>
              <a:t>about</a:t>
            </a:r>
            <a:r>
              <a:rPr kumimoji="1" lang="zh-CN" altLang="en-US" sz="2000" dirty="0">
                <a:ea typeface="黑体"/>
                <a:cs typeface="黑体"/>
              </a:rPr>
              <a:t> </a:t>
            </a:r>
            <a:r>
              <a:rPr kumimoji="1" lang="en-US" altLang="zh-CN" sz="2000" dirty="0">
                <a:ea typeface="黑体"/>
                <a:cs typeface="黑体"/>
              </a:rPr>
              <a:t>1.23billion.</a:t>
            </a:r>
            <a:r>
              <a:rPr kumimoji="1" lang="zh-CN" altLang="en-US" sz="2000" dirty="0">
                <a:ea typeface="黑体"/>
                <a:cs typeface="黑体"/>
              </a:rPr>
              <a:t> </a:t>
            </a:r>
            <a:r>
              <a:rPr kumimoji="1" lang="en-US" altLang="zh-CN" sz="2000" dirty="0">
                <a:ea typeface="黑体"/>
                <a:cs typeface="黑体"/>
              </a:rPr>
              <a:t>In</a:t>
            </a:r>
            <a:r>
              <a:rPr kumimoji="1" lang="zh-CN" altLang="en-US" sz="2000" dirty="0">
                <a:ea typeface="黑体"/>
                <a:cs typeface="黑体"/>
              </a:rPr>
              <a:t> </a:t>
            </a:r>
            <a:r>
              <a:rPr kumimoji="1" lang="en-US" altLang="zh-CN" sz="2000" dirty="0">
                <a:ea typeface="黑体"/>
                <a:cs typeface="黑体"/>
              </a:rPr>
              <a:t>scenario</a:t>
            </a:r>
            <a:r>
              <a:rPr kumimoji="1" lang="zh-CN" altLang="en-US" sz="2000" dirty="0">
                <a:ea typeface="黑体"/>
                <a:cs typeface="黑体"/>
              </a:rPr>
              <a:t> </a:t>
            </a:r>
            <a:r>
              <a:rPr kumimoji="1" lang="en-US" altLang="zh-CN" sz="2000" dirty="0">
                <a:ea typeface="黑体"/>
                <a:cs typeface="黑体"/>
              </a:rPr>
              <a:t>2,</a:t>
            </a:r>
            <a:r>
              <a:rPr kumimoji="1" lang="zh-CN" altLang="en-US" sz="2000" dirty="0">
                <a:ea typeface="黑体"/>
                <a:cs typeface="黑体"/>
              </a:rPr>
              <a:t> </a:t>
            </a:r>
            <a:r>
              <a:rPr kumimoji="1" lang="en-US" altLang="zh-CN" sz="2000" dirty="0">
                <a:ea typeface="黑体"/>
                <a:cs typeface="黑体"/>
              </a:rPr>
              <a:t>the</a:t>
            </a:r>
            <a:r>
              <a:rPr kumimoji="1" lang="zh-CN" altLang="en-US" sz="2000" dirty="0">
                <a:ea typeface="黑体"/>
                <a:cs typeface="黑体"/>
              </a:rPr>
              <a:t> </a:t>
            </a:r>
            <a:r>
              <a:rPr kumimoji="1" lang="en-US" altLang="zh-CN" sz="2000" dirty="0">
                <a:ea typeface="黑体"/>
                <a:cs typeface="黑体"/>
              </a:rPr>
              <a:t>peak</a:t>
            </a:r>
            <a:r>
              <a:rPr kumimoji="1" lang="zh-CN" altLang="en-US" sz="2000" dirty="0">
                <a:ea typeface="黑体"/>
                <a:cs typeface="黑体"/>
              </a:rPr>
              <a:t> </a:t>
            </a:r>
            <a:r>
              <a:rPr kumimoji="1" lang="en-US" altLang="zh-CN" sz="2000" dirty="0">
                <a:ea typeface="黑体"/>
                <a:cs typeface="黑体"/>
              </a:rPr>
              <a:t>value</a:t>
            </a:r>
            <a:r>
              <a:rPr kumimoji="1" lang="zh-CN" altLang="en-US" sz="2000" dirty="0">
                <a:ea typeface="黑体"/>
                <a:cs typeface="黑体"/>
              </a:rPr>
              <a:t> </a:t>
            </a:r>
            <a:r>
              <a:rPr kumimoji="1" lang="en-US" altLang="zh-CN" sz="2000" dirty="0">
                <a:ea typeface="黑体"/>
                <a:cs typeface="黑体"/>
              </a:rPr>
              <a:t>comes</a:t>
            </a:r>
            <a:r>
              <a:rPr kumimoji="1" lang="zh-CN" altLang="en-US" sz="2000" dirty="0">
                <a:ea typeface="黑体"/>
                <a:cs typeface="黑体"/>
              </a:rPr>
              <a:t> </a:t>
            </a:r>
            <a:r>
              <a:rPr kumimoji="1" lang="en-US" altLang="zh-CN" sz="2000" dirty="0">
                <a:ea typeface="黑体"/>
                <a:cs typeface="黑体"/>
              </a:rPr>
              <a:t>at</a:t>
            </a:r>
            <a:r>
              <a:rPr kumimoji="1" lang="zh-CN" altLang="en-US" sz="2000" dirty="0">
                <a:ea typeface="黑体"/>
                <a:cs typeface="黑体"/>
              </a:rPr>
              <a:t> </a:t>
            </a:r>
            <a:r>
              <a:rPr kumimoji="1" lang="en-US" altLang="zh-CN" sz="2000" dirty="0">
                <a:ea typeface="黑体"/>
                <a:cs typeface="黑体"/>
              </a:rPr>
              <a:t>2030</a:t>
            </a:r>
            <a:r>
              <a:rPr kumimoji="1" lang="zh-CN" altLang="en-US" sz="2000" dirty="0">
                <a:ea typeface="黑体"/>
                <a:cs typeface="黑体"/>
              </a:rPr>
              <a:t> </a:t>
            </a:r>
            <a:r>
              <a:rPr kumimoji="1" lang="en-US" altLang="zh-CN" sz="2000" dirty="0">
                <a:ea typeface="黑体"/>
                <a:cs typeface="黑体"/>
              </a:rPr>
              <a:t>about</a:t>
            </a:r>
            <a:r>
              <a:rPr kumimoji="1" lang="zh-CN" altLang="en-US" sz="2000" dirty="0">
                <a:ea typeface="黑体"/>
                <a:cs typeface="黑体"/>
              </a:rPr>
              <a:t> </a:t>
            </a:r>
            <a:r>
              <a:rPr kumimoji="1" lang="en-US" altLang="zh-CN" sz="2000" dirty="0">
                <a:ea typeface="黑体"/>
                <a:cs typeface="黑体"/>
              </a:rPr>
              <a:t>1.435</a:t>
            </a:r>
            <a:r>
              <a:rPr kumimoji="1" lang="zh-CN" altLang="en-US" sz="2000" dirty="0">
                <a:ea typeface="黑体"/>
                <a:cs typeface="黑体"/>
              </a:rPr>
              <a:t> </a:t>
            </a:r>
            <a:r>
              <a:rPr kumimoji="1" lang="en-US" altLang="zh-CN" sz="2000" dirty="0">
                <a:ea typeface="黑体"/>
                <a:cs typeface="黑体"/>
              </a:rPr>
              <a:t>billion</a:t>
            </a:r>
            <a:r>
              <a:rPr kumimoji="1" lang="zh-CN" altLang="en-US" sz="2000" dirty="0">
                <a:ea typeface="黑体"/>
                <a:cs typeface="黑体"/>
              </a:rPr>
              <a:t> </a:t>
            </a:r>
            <a:r>
              <a:rPr kumimoji="1" lang="en-US" altLang="zh-CN" sz="2000" dirty="0">
                <a:ea typeface="黑体"/>
                <a:cs typeface="黑体"/>
              </a:rPr>
              <a:t>and</a:t>
            </a:r>
            <a:r>
              <a:rPr kumimoji="1" lang="zh-CN" altLang="en-US" sz="2000" dirty="0">
                <a:ea typeface="黑体"/>
                <a:cs typeface="黑体"/>
              </a:rPr>
              <a:t> </a:t>
            </a:r>
            <a:r>
              <a:rPr kumimoji="1" lang="en-US" altLang="zh-CN" sz="2000" dirty="0">
                <a:ea typeface="黑体"/>
                <a:cs typeface="黑体"/>
              </a:rPr>
              <a:t>decreases</a:t>
            </a:r>
            <a:r>
              <a:rPr kumimoji="1" lang="zh-CN" altLang="en-US" sz="2000" dirty="0">
                <a:ea typeface="黑体"/>
                <a:cs typeface="黑体"/>
              </a:rPr>
              <a:t> </a:t>
            </a:r>
            <a:r>
              <a:rPr kumimoji="1" lang="en-US" altLang="zh-CN" sz="2000" dirty="0">
                <a:ea typeface="黑体"/>
                <a:cs typeface="黑体"/>
              </a:rPr>
              <a:t>rapidly</a:t>
            </a:r>
            <a:r>
              <a:rPr kumimoji="1" lang="zh-CN" altLang="en-US" sz="2000" dirty="0">
                <a:ea typeface="黑体"/>
                <a:cs typeface="黑体"/>
              </a:rPr>
              <a:t> </a:t>
            </a:r>
            <a:r>
              <a:rPr kumimoji="1" lang="en-US" altLang="zh-CN" sz="2000" dirty="0">
                <a:ea typeface="黑体"/>
                <a:cs typeface="黑体"/>
              </a:rPr>
              <a:t>after</a:t>
            </a:r>
            <a:r>
              <a:rPr kumimoji="1" lang="zh-CN" altLang="en-US" sz="2000" dirty="0">
                <a:ea typeface="黑体"/>
                <a:cs typeface="黑体"/>
              </a:rPr>
              <a:t> </a:t>
            </a:r>
            <a:r>
              <a:rPr kumimoji="1" lang="en-US" altLang="zh-CN" sz="2000" dirty="0">
                <a:ea typeface="黑体"/>
                <a:cs typeface="黑体"/>
              </a:rPr>
              <a:t>2050</a:t>
            </a:r>
            <a:r>
              <a:rPr kumimoji="1" lang="zh-CN" altLang="en-US" sz="2000" dirty="0">
                <a:ea typeface="黑体"/>
                <a:cs typeface="黑体"/>
              </a:rPr>
              <a:t>, </a:t>
            </a:r>
            <a:r>
              <a:rPr kumimoji="1" lang="en-US" altLang="zh-CN" sz="2000" dirty="0">
                <a:ea typeface="黑体"/>
                <a:cs typeface="黑体"/>
              </a:rPr>
              <a:t>finally</a:t>
            </a:r>
            <a:r>
              <a:rPr kumimoji="1" lang="zh-CN" altLang="en-US" sz="2000" dirty="0">
                <a:ea typeface="黑体"/>
                <a:cs typeface="黑体"/>
              </a:rPr>
              <a:t> </a:t>
            </a:r>
            <a:r>
              <a:rPr kumimoji="1" lang="en-US" altLang="zh-CN" sz="2000" dirty="0">
                <a:ea typeface="黑体"/>
                <a:cs typeface="黑体"/>
              </a:rPr>
              <a:t>reaches</a:t>
            </a:r>
            <a:r>
              <a:rPr kumimoji="1" lang="zh-CN" altLang="en-US" sz="2000" dirty="0">
                <a:ea typeface="黑体"/>
                <a:cs typeface="黑体"/>
              </a:rPr>
              <a:t> </a:t>
            </a:r>
            <a:r>
              <a:rPr kumimoji="1" lang="en-US" altLang="zh-CN" sz="2000" dirty="0">
                <a:ea typeface="黑体"/>
                <a:cs typeface="黑体"/>
              </a:rPr>
              <a:t>1.005</a:t>
            </a:r>
            <a:r>
              <a:rPr kumimoji="1" lang="zh-CN" altLang="en-US" sz="2000" dirty="0">
                <a:ea typeface="黑体"/>
                <a:cs typeface="黑体"/>
              </a:rPr>
              <a:t> </a:t>
            </a:r>
            <a:r>
              <a:rPr kumimoji="1" lang="en-US" altLang="zh-CN" sz="2000" dirty="0">
                <a:ea typeface="黑体"/>
                <a:cs typeface="黑体"/>
              </a:rPr>
              <a:t>billion</a:t>
            </a:r>
            <a:r>
              <a:rPr kumimoji="1" lang="zh-CN" altLang="en-US" sz="2000" dirty="0">
                <a:ea typeface="黑体"/>
                <a:cs typeface="黑体"/>
              </a:rPr>
              <a:t> </a:t>
            </a:r>
            <a:r>
              <a:rPr kumimoji="1" lang="en-US" altLang="zh-CN" sz="2000" dirty="0">
                <a:ea typeface="黑体"/>
                <a:cs typeface="黑体"/>
              </a:rPr>
              <a:t>in</a:t>
            </a:r>
            <a:r>
              <a:rPr kumimoji="1" lang="zh-CN" altLang="en-US" sz="2000" dirty="0">
                <a:ea typeface="黑体"/>
                <a:cs typeface="黑体"/>
              </a:rPr>
              <a:t> </a:t>
            </a:r>
            <a:r>
              <a:rPr kumimoji="1" lang="en-US" altLang="zh-CN" sz="2000" dirty="0">
                <a:ea typeface="黑体"/>
                <a:cs typeface="黑体"/>
              </a:rPr>
              <a:t>2100</a:t>
            </a:r>
          </a:p>
          <a:p>
            <a:r>
              <a:rPr kumimoji="1" lang="en-US" altLang="zh-CN" sz="2000" dirty="0">
                <a:ea typeface="黑体"/>
                <a:cs typeface="黑体"/>
              </a:rPr>
              <a:t>This</a:t>
            </a:r>
            <a:r>
              <a:rPr kumimoji="1" lang="zh-CN" altLang="en-US" sz="2000" dirty="0">
                <a:ea typeface="黑体"/>
                <a:cs typeface="黑体"/>
              </a:rPr>
              <a:t> </a:t>
            </a:r>
            <a:r>
              <a:rPr kumimoji="1" lang="en-US" altLang="zh-CN" sz="2000" dirty="0">
                <a:ea typeface="黑体"/>
                <a:cs typeface="黑体"/>
              </a:rPr>
              <a:t>difference</a:t>
            </a:r>
            <a:r>
              <a:rPr kumimoji="1" lang="zh-CN" altLang="en-US" sz="2000" dirty="0">
                <a:ea typeface="黑体"/>
                <a:cs typeface="黑体"/>
              </a:rPr>
              <a:t> </a:t>
            </a:r>
            <a:r>
              <a:rPr kumimoji="1" lang="en-US" altLang="zh-CN" sz="2000" dirty="0">
                <a:ea typeface="黑体"/>
                <a:cs typeface="黑体"/>
              </a:rPr>
              <a:t>is</a:t>
            </a:r>
            <a:r>
              <a:rPr kumimoji="1" lang="zh-CN" altLang="en-US" sz="2000" dirty="0">
                <a:ea typeface="黑体"/>
                <a:cs typeface="黑体"/>
              </a:rPr>
              <a:t> </a:t>
            </a:r>
            <a:r>
              <a:rPr kumimoji="1" lang="en-US" altLang="zh-CN" sz="2000" dirty="0">
                <a:ea typeface="黑体"/>
                <a:cs typeface="黑体"/>
              </a:rPr>
              <a:t>mainly</a:t>
            </a:r>
            <a:r>
              <a:rPr kumimoji="1" lang="zh-CN" altLang="en-US" sz="2000" dirty="0">
                <a:ea typeface="黑体"/>
                <a:cs typeface="黑体"/>
              </a:rPr>
              <a:t> </a:t>
            </a:r>
            <a:r>
              <a:rPr kumimoji="1" lang="en-US" altLang="zh-CN" sz="2000" dirty="0">
                <a:ea typeface="黑体"/>
                <a:cs typeface="黑体"/>
              </a:rPr>
              <a:t>because</a:t>
            </a:r>
            <a:r>
              <a:rPr kumimoji="1" lang="zh-CN" altLang="en-US" sz="2000" dirty="0">
                <a:ea typeface="黑体"/>
                <a:cs typeface="黑体"/>
              </a:rPr>
              <a:t> </a:t>
            </a:r>
            <a:r>
              <a:rPr kumimoji="1" lang="en-US" altLang="zh-CN" sz="2000" dirty="0">
                <a:ea typeface="黑体"/>
                <a:cs typeface="黑体"/>
              </a:rPr>
              <a:t>the</a:t>
            </a:r>
            <a:r>
              <a:rPr kumimoji="1" lang="zh-CN" altLang="en-US" sz="2000" dirty="0">
                <a:ea typeface="黑体"/>
                <a:cs typeface="黑体"/>
              </a:rPr>
              <a:t> </a:t>
            </a:r>
            <a:r>
              <a:rPr kumimoji="1" lang="en-US" altLang="zh-CN" sz="2000" dirty="0">
                <a:ea typeface="黑体"/>
                <a:cs typeface="黑体"/>
              </a:rPr>
              <a:t>women</a:t>
            </a:r>
            <a:r>
              <a:rPr kumimoji="1" lang="zh-CN" altLang="en-US" sz="2000" dirty="0">
                <a:ea typeface="黑体"/>
                <a:cs typeface="黑体"/>
              </a:rPr>
              <a:t> </a:t>
            </a:r>
            <a:r>
              <a:rPr kumimoji="1" lang="en-US" altLang="zh-CN" sz="2000" dirty="0">
                <a:ea typeface="黑体"/>
                <a:cs typeface="黑体"/>
              </a:rPr>
              <a:t>at</a:t>
            </a:r>
            <a:r>
              <a:rPr kumimoji="1" lang="zh-CN" altLang="en-US" sz="2000" dirty="0">
                <a:ea typeface="黑体"/>
                <a:cs typeface="黑体"/>
              </a:rPr>
              <a:t> </a:t>
            </a:r>
            <a:r>
              <a:rPr kumimoji="1" lang="en-US" altLang="zh-CN" sz="2000" dirty="0">
                <a:ea typeface="黑体"/>
                <a:cs typeface="黑体"/>
              </a:rPr>
              <a:t>childbearing</a:t>
            </a:r>
            <a:r>
              <a:rPr kumimoji="1" lang="zh-CN" altLang="en-US" sz="2000" dirty="0">
                <a:ea typeface="黑体"/>
                <a:cs typeface="黑体"/>
              </a:rPr>
              <a:t> </a:t>
            </a:r>
            <a:r>
              <a:rPr kumimoji="1" lang="en-US" altLang="zh-CN" sz="2000" dirty="0">
                <a:ea typeface="黑体"/>
                <a:cs typeface="黑体"/>
              </a:rPr>
              <a:t>age</a:t>
            </a:r>
            <a:r>
              <a:rPr kumimoji="1" lang="zh-CN" altLang="en-US" sz="2000" dirty="0">
                <a:ea typeface="黑体"/>
                <a:cs typeface="黑体"/>
              </a:rPr>
              <a:t> </a:t>
            </a:r>
            <a:r>
              <a:rPr kumimoji="1" lang="en-US" altLang="zh-CN" sz="2000" dirty="0">
                <a:ea typeface="黑体"/>
                <a:cs typeface="黑体"/>
              </a:rPr>
              <a:t>in</a:t>
            </a:r>
            <a:r>
              <a:rPr kumimoji="1" lang="zh-CN" altLang="en-US" sz="2000" dirty="0">
                <a:ea typeface="黑体"/>
                <a:cs typeface="黑体"/>
              </a:rPr>
              <a:t> </a:t>
            </a:r>
            <a:r>
              <a:rPr kumimoji="1" lang="en-US" altLang="zh-CN" sz="2000" dirty="0">
                <a:ea typeface="黑体"/>
                <a:cs typeface="黑体"/>
              </a:rPr>
              <a:t>our</a:t>
            </a:r>
            <a:r>
              <a:rPr kumimoji="1" lang="zh-CN" altLang="en-US" sz="2000" dirty="0">
                <a:ea typeface="黑体"/>
                <a:cs typeface="黑体"/>
              </a:rPr>
              <a:t> </a:t>
            </a:r>
            <a:r>
              <a:rPr kumimoji="1" lang="en-US" altLang="zh-CN" sz="2000" dirty="0">
                <a:ea typeface="黑体"/>
                <a:cs typeface="黑体"/>
              </a:rPr>
              <a:t>country</a:t>
            </a:r>
            <a:r>
              <a:rPr kumimoji="1" lang="zh-CN" altLang="en-US" sz="2000" dirty="0">
                <a:ea typeface="黑体"/>
                <a:cs typeface="黑体"/>
              </a:rPr>
              <a:t> </a:t>
            </a:r>
            <a:r>
              <a:rPr kumimoji="1" lang="en-US" altLang="zh-CN" sz="2000" dirty="0">
                <a:ea typeface="黑体"/>
                <a:cs typeface="黑体"/>
              </a:rPr>
              <a:t>still</a:t>
            </a:r>
            <a:r>
              <a:rPr kumimoji="1" lang="zh-CN" altLang="en-US" sz="2000" dirty="0">
                <a:ea typeface="黑体"/>
                <a:cs typeface="黑体"/>
              </a:rPr>
              <a:t> </a:t>
            </a:r>
            <a:r>
              <a:rPr kumimoji="1" lang="en-US" altLang="zh-CN" sz="2000" dirty="0">
                <a:ea typeface="黑体"/>
                <a:cs typeface="黑体"/>
              </a:rPr>
              <a:t>got</a:t>
            </a:r>
            <a:r>
              <a:rPr kumimoji="1" lang="zh-CN" altLang="en-US" sz="2000" dirty="0">
                <a:ea typeface="黑体"/>
                <a:cs typeface="黑体"/>
              </a:rPr>
              <a:t> </a:t>
            </a:r>
            <a:r>
              <a:rPr kumimoji="1" lang="en-US" altLang="zh-CN" sz="2000" dirty="0">
                <a:ea typeface="黑体"/>
                <a:cs typeface="黑体"/>
              </a:rPr>
              <a:t>great</a:t>
            </a:r>
            <a:r>
              <a:rPr kumimoji="1" lang="zh-CN" altLang="en-US" sz="2000" dirty="0">
                <a:ea typeface="黑体"/>
                <a:cs typeface="黑体"/>
              </a:rPr>
              <a:t> </a:t>
            </a:r>
            <a:r>
              <a:rPr kumimoji="1" lang="en-US" altLang="zh-CN" sz="2000" dirty="0">
                <a:ea typeface="黑体"/>
                <a:cs typeface="黑体"/>
              </a:rPr>
              <a:t>number</a:t>
            </a:r>
            <a:r>
              <a:rPr kumimoji="1" lang="zh-CN" altLang="en-US" sz="2000" dirty="0">
                <a:ea typeface="黑体"/>
                <a:cs typeface="黑体"/>
              </a:rPr>
              <a:t> </a:t>
            </a:r>
            <a:r>
              <a:rPr kumimoji="1" lang="en-US" altLang="zh-CN" sz="2000" dirty="0">
                <a:ea typeface="黑体"/>
                <a:cs typeface="黑体"/>
              </a:rPr>
              <a:t>during</a:t>
            </a:r>
            <a:r>
              <a:rPr kumimoji="1" lang="zh-CN" altLang="en-US" sz="2000" dirty="0">
                <a:ea typeface="黑体"/>
                <a:cs typeface="黑体"/>
              </a:rPr>
              <a:t> </a:t>
            </a:r>
            <a:r>
              <a:rPr kumimoji="1" lang="en-US" altLang="zh-CN" sz="2000" dirty="0">
                <a:ea typeface="黑体"/>
                <a:cs typeface="黑体"/>
              </a:rPr>
              <a:t>the</a:t>
            </a:r>
            <a:r>
              <a:rPr kumimoji="1" lang="zh-CN" altLang="en-US" sz="2000" dirty="0">
                <a:ea typeface="黑体"/>
                <a:cs typeface="黑体"/>
              </a:rPr>
              <a:t> </a:t>
            </a:r>
            <a:r>
              <a:rPr kumimoji="1" lang="en-US" altLang="zh-CN" sz="2000" dirty="0">
                <a:ea typeface="黑体"/>
                <a:cs typeface="黑体"/>
              </a:rPr>
              <a:t>next</a:t>
            </a:r>
            <a:r>
              <a:rPr kumimoji="1" lang="zh-CN" altLang="en-US" sz="2000" dirty="0">
                <a:ea typeface="黑体"/>
                <a:cs typeface="黑体"/>
              </a:rPr>
              <a:t> </a:t>
            </a:r>
            <a:r>
              <a:rPr kumimoji="1" lang="en-US" altLang="zh-CN" sz="2000" dirty="0">
                <a:ea typeface="黑体"/>
                <a:cs typeface="黑体"/>
              </a:rPr>
              <a:t>20</a:t>
            </a:r>
            <a:r>
              <a:rPr kumimoji="1" lang="zh-CN" altLang="en-US" sz="2000" dirty="0">
                <a:ea typeface="黑体"/>
                <a:cs typeface="黑体"/>
              </a:rPr>
              <a:t> </a:t>
            </a:r>
            <a:r>
              <a:rPr kumimoji="1" lang="en-US" altLang="zh-CN" sz="2000" dirty="0">
                <a:ea typeface="黑体"/>
                <a:cs typeface="黑体"/>
              </a:rPr>
              <a:t>years.</a:t>
            </a:r>
            <a:endParaRPr kumimoji="1" lang="zh-CN" altLang="en-US" sz="2000" dirty="0">
              <a:ea typeface="黑体"/>
              <a:cs typeface="黑体"/>
            </a:endParaRPr>
          </a:p>
        </p:txBody>
      </p:sp>
      <p:pic>
        <p:nvPicPr>
          <p:cNvPr id="6" name="图片 5">
            <a:extLst>
              <a:ext uri="{FF2B5EF4-FFF2-40B4-BE49-F238E27FC236}">
                <a16:creationId xmlns:a16="http://schemas.microsoft.com/office/drawing/2014/main" id="{78A3BA3B-E176-42AB-81AE-D12D2AA4F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34" y="4151584"/>
            <a:ext cx="3887765" cy="2706416"/>
          </a:xfrm>
          <a:prstGeom prst="rect">
            <a:avLst/>
          </a:prstGeom>
        </p:spPr>
      </p:pic>
      <p:pic>
        <p:nvPicPr>
          <p:cNvPr id="8" name="图片 7">
            <a:extLst>
              <a:ext uri="{FF2B5EF4-FFF2-40B4-BE49-F238E27FC236}">
                <a16:creationId xmlns:a16="http://schemas.microsoft.com/office/drawing/2014/main" id="{D0C06408-97E8-49CE-8AC7-827536142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739" y="4151584"/>
            <a:ext cx="3983702" cy="2706416"/>
          </a:xfrm>
          <a:prstGeom prst="rect">
            <a:avLst/>
          </a:prstGeom>
        </p:spPr>
      </p:pic>
    </p:spTree>
    <p:extLst>
      <p:ext uri="{BB962C8B-B14F-4D97-AF65-F5344CB8AC3E}">
        <p14:creationId xmlns:p14="http://schemas.microsoft.com/office/powerpoint/2010/main" val="59874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en-US"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251520" y="1577118"/>
            <a:ext cx="8435280" cy="5280882"/>
          </a:xfrm>
        </p:spPr>
        <p:txBody>
          <a:bodyPr>
            <a:normAutofit/>
          </a:bodyPr>
          <a:lstStyle/>
          <a:p>
            <a:pPr marL="0" indent="0">
              <a:buNone/>
            </a:pPr>
            <a:r>
              <a:rPr lang="en-AU" altLang="zh-CN" sz="2400" dirty="0">
                <a:ea typeface="黑体"/>
                <a:cs typeface="黑体"/>
              </a:rPr>
              <a:t>4.2 </a:t>
            </a:r>
            <a:r>
              <a:rPr lang="en-US" altLang="zh-CN" sz="2400" dirty="0">
                <a:ea typeface="黑体"/>
                <a:cs typeface="黑体"/>
              </a:rPr>
              <a:t>Urban</a:t>
            </a:r>
            <a:r>
              <a:rPr lang="zh-CN" altLang="en-US" sz="2400" dirty="0">
                <a:ea typeface="黑体"/>
                <a:cs typeface="黑体"/>
              </a:rPr>
              <a:t> </a:t>
            </a:r>
            <a:r>
              <a:rPr lang="en-US" altLang="zh-CN" sz="2400" dirty="0">
                <a:ea typeface="黑体"/>
                <a:cs typeface="黑体"/>
              </a:rPr>
              <a:t>and</a:t>
            </a:r>
            <a:r>
              <a:rPr lang="zh-CN" altLang="en-US" sz="2400" dirty="0">
                <a:ea typeface="黑体"/>
                <a:cs typeface="黑体"/>
              </a:rPr>
              <a:t> </a:t>
            </a:r>
            <a:r>
              <a:rPr lang="en-US" altLang="zh-CN" sz="2400" dirty="0">
                <a:ea typeface="黑体"/>
                <a:cs typeface="黑体"/>
              </a:rPr>
              <a:t>Rural</a:t>
            </a:r>
            <a:r>
              <a:rPr lang="zh-CN" altLang="en-US" sz="2400" dirty="0">
                <a:ea typeface="黑体"/>
                <a:cs typeface="黑体"/>
              </a:rPr>
              <a:t> </a:t>
            </a:r>
            <a:r>
              <a:rPr lang="en-US" altLang="zh-CN" sz="2400" dirty="0">
                <a:ea typeface="黑体"/>
                <a:cs typeface="黑体"/>
              </a:rPr>
              <a:t>Population</a:t>
            </a:r>
            <a:endParaRPr lang="zh-CN" altLang="zh-CN" sz="2400" dirty="0">
              <a:ea typeface="黑体"/>
              <a:cs typeface="黑体"/>
            </a:endParaRPr>
          </a:p>
          <a:p>
            <a:pPr marL="0" indent="0">
              <a:buNone/>
            </a:pPr>
            <a:r>
              <a:rPr lang="en-US" altLang="zh-CN" sz="2400" dirty="0">
                <a:ea typeface="黑体"/>
                <a:cs typeface="黑体"/>
              </a:rPr>
              <a:t>  </a:t>
            </a:r>
            <a:r>
              <a:rPr lang="en-AU" altLang="zh-CN" sz="2400" dirty="0">
                <a:ea typeface="黑体"/>
                <a:cs typeface="黑体"/>
              </a:rPr>
              <a:t>1. </a:t>
            </a:r>
            <a:r>
              <a:rPr lang="en-US" altLang="zh-CN" sz="2400" dirty="0">
                <a:ea typeface="黑体"/>
                <a:cs typeface="黑体"/>
              </a:rPr>
              <a:t>Urbanization</a:t>
            </a:r>
            <a:r>
              <a:rPr lang="zh-CN" altLang="en-US" sz="2400" dirty="0">
                <a:ea typeface="黑体"/>
                <a:cs typeface="黑体"/>
              </a:rPr>
              <a:t> </a:t>
            </a:r>
            <a:r>
              <a:rPr lang="en-US" altLang="zh-CN" sz="2400" dirty="0">
                <a:ea typeface="黑体"/>
                <a:cs typeface="黑体"/>
              </a:rPr>
              <a:t>Rate</a:t>
            </a: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zh-CN" altLang="zh-CN" sz="2400" dirty="0">
              <a:ea typeface="黑体"/>
              <a:cs typeface="黑体"/>
            </a:endParaRPr>
          </a:p>
          <a:p>
            <a:r>
              <a:rPr lang="en-US" altLang="zh-CN" sz="2400" dirty="0">
                <a:ea typeface="黑体"/>
                <a:cs typeface="黑体"/>
              </a:rPr>
              <a:t>The urbanization rate</a:t>
            </a:r>
            <a:r>
              <a:rPr lang="zh-CN" altLang="en-US" sz="2400" dirty="0">
                <a:ea typeface="黑体"/>
                <a:cs typeface="黑体"/>
              </a:rPr>
              <a:t> </a:t>
            </a:r>
            <a:r>
              <a:rPr lang="en-US" altLang="zh-CN" sz="2400" dirty="0">
                <a:ea typeface="黑体"/>
                <a:cs typeface="黑体"/>
              </a:rPr>
              <a:t>in</a:t>
            </a:r>
            <a:r>
              <a:rPr lang="zh-CN" altLang="en-US" sz="2400" dirty="0">
                <a:ea typeface="黑体"/>
                <a:cs typeface="黑体"/>
              </a:rPr>
              <a:t> </a:t>
            </a:r>
            <a:r>
              <a:rPr lang="en-US" altLang="zh-CN" sz="2400" dirty="0">
                <a:ea typeface="黑体"/>
                <a:cs typeface="黑体"/>
              </a:rPr>
              <a:t>scenario</a:t>
            </a:r>
            <a:r>
              <a:rPr lang="zh-CN" altLang="en-US" sz="2400" dirty="0">
                <a:ea typeface="黑体"/>
                <a:cs typeface="黑体"/>
              </a:rPr>
              <a:t> </a:t>
            </a:r>
            <a:r>
              <a:rPr lang="en-US" altLang="zh-CN" sz="2400" dirty="0">
                <a:ea typeface="黑体"/>
                <a:cs typeface="黑体"/>
              </a:rPr>
              <a:t>1 will exceed 70% in 2040 and peak at about 72.5% in 2060, and then stabilize at around this level.</a:t>
            </a:r>
          </a:p>
          <a:p>
            <a:r>
              <a:rPr lang="en-US" altLang="zh-CN" sz="2400" dirty="0">
                <a:ea typeface="黑体"/>
                <a:cs typeface="黑体"/>
              </a:rPr>
              <a:t> In</a:t>
            </a:r>
            <a:r>
              <a:rPr lang="zh-CN" altLang="en-US" sz="2400" dirty="0">
                <a:ea typeface="黑体"/>
                <a:cs typeface="黑体"/>
              </a:rPr>
              <a:t> </a:t>
            </a:r>
            <a:r>
              <a:rPr lang="en-US" altLang="zh-CN" sz="2400" dirty="0">
                <a:ea typeface="黑体"/>
                <a:cs typeface="黑体"/>
              </a:rPr>
              <a:t>scenario</a:t>
            </a:r>
            <a:r>
              <a:rPr lang="zh-CN" altLang="en-US" sz="2400" dirty="0">
                <a:ea typeface="黑体"/>
                <a:cs typeface="黑体"/>
              </a:rPr>
              <a:t> </a:t>
            </a:r>
            <a:r>
              <a:rPr lang="en-US" altLang="zh-CN" sz="2400" dirty="0">
                <a:ea typeface="黑体"/>
                <a:cs typeface="黑体"/>
              </a:rPr>
              <a:t>2</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peak</a:t>
            </a:r>
            <a:r>
              <a:rPr lang="zh-CN" altLang="en-US" sz="2400" dirty="0">
                <a:ea typeface="黑体"/>
                <a:cs typeface="黑体"/>
              </a:rPr>
              <a:t> </a:t>
            </a:r>
            <a:r>
              <a:rPr lang="en-US" altLang="zh-CN" sz="2400" dirty="0">
                <a:ea typeface="黑体"/>
                <a:cs typeface="黑体"/>
              </a:rPr>
              <a:t>rate</a:t>
            </a:r>
            <a:r>
              <a:rPr lang="zh-CN" altLang="en-US" sz="2400" dirty="0">
                <a:ea typeface="黑体"/>
                <a:cs typeface="黑体"/>
              </a:rPr>
              <a:t> </a:t>
            </a:r>
            <a:r>
              <a:rPr lang="en-US" altLang="zh-CN" sz="2400" dirty="0">
                <a:ea typeface="黑体"/>
                <a:cs typeface="黑体"/>
              </a:rPr>
              <a:t>is</a:t>
            </a:r>
            <a:r>
              <a:rPr lang="zh-CN" altLang="en-US" sz="2400" dirty="0">
                <a:ea typeface="黑体"/>
                <a:cs typeface="黑体"/>
              </a:rPr>
              <a:t> </a:t>
            </a:r>
            <a:r>
              <a:rPr lang="en-US" altLang="zh-CN" sz="2400" dirty="0">
                <a:ea typeface="黑体"/>
                <a:cs typeface="黑体"/>
              </a:rPr>
              <a:t>over70% </a:t>
            </a:r>
            <a:r>
              <a:rPr lang="zh-CN" altLang="en-US" sz="2400" dirty="0">
                <a:ea typeface="黑体"/>
                <a:cs typeface="黑体"/>
              </a:rPr>
              <a:t> </a:t>
            </a:r>
            <a:r>
              <a:rPr lang="en-US" altLang="zh-CN" sz="2400" dirty="0">
                <a:ea typeface="黑体"/>
                <a:cs typeface="黑体"/>
              </a:rPr>
              <a:t>in 2038, and 73.5% in 2058, and then stabilize at this level</a:t>
            </a:r>
            <a:r>
              <a:rPr lang="zh-CN" altLang="zh-CN" sz="2400" dirty="0">
                <a:ea typeface="黑体"/>
                <a:cs typeface="黑体"/>
              </a:rPr>
              <a:t>.</a:t>
            </a:r>
          </a:p>
          <a:p>
            <a:endParaRPr kumimoji="1" lang="zh-CN" altLang="en-US" sz="2400" dirty="0">
              <a:latin typeface="黑体"/>
              <a:ea typeface="黑体"/>
              <a:cs typeface="黑体"/>
            </a:endParaRPr>
          </a:p>
        </p:txBody>
      </p:sp>
      <p:pic>
        <p:nvPicPr>
          <p:cNvPr id="6" name="图片 5">
            <a:extLst>
              <a:ext uri="{FF2B5EF4-FFF2-40B4-BE49-F238E27FC236}">
                <a16:creationId xmlns:a16="http://schemas.microsoft.com/office/drawing/2014/main" id="{80B1CA2E-9E9D-4A67-A3A2-8B9B16FF6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348880"/>
            <a:ext cx="3650304" cy="2419281"/>
          </a:xfrm>
          <a:prstGeom prst="rect">
            <a:avLst/>
          </a:prstGeom>
        </p:spPr>
      </p:pic>
      <p:pic>
        <p:nvPicPr>
          <p:cNvPr id="8" name="图片 7">
            <a:extLst>
              <a:ext uri="{FF2B5EF4-FFF2-40B4-BE49-F238E27FC236}">
                <a16:creationId xmlns:a16="http://schemas.microsoft.com/office/drawing/2014/main" id="{8924DC23-9709-421A-A578-4BA0EAF1E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056" y="2348880"/>
            <a:ext cx="3584656" cy="2387625"/>
          </a:xfrm>
          <a:prstGeom prst="rect">
            <a:avLst/>
          </a:prstGeom>
        </p:spPr>
      </p:pic>
    </p:spTree>
    <p:extLst>
      <p:ext uri="{BB962C8B-B14F-4D97-AF65-F5344CB8AC3E}">
        <p14:creationId xmlns:p14="http://schemas.microsoft.com/office/powerpoint/2010/main" val="300150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en-US"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p:txBody>
          <a:bodyPr>
            <a:normAutofit fontScale="92500" lnSpcReduction="10000"/>
          </a:bodyPr>
          <a:lstStyle/>
          <a:p>
            <a:r>
              <a:rPr lang="en-AU" altLang="zh-CN" sz="2400" dirty="0">
                <a:ea typeface="黑体"/>
                <a:cs typeface="黑体"/>
              </a:rPr>
              <a:t>2. Rural net migration population</a:t>
            </a:r>
            <a:endParaRPr lang="en-US" altLang="zh-CN" dirty="0"/>
          </a:p>
          <a:p>
            <a:endParaRPr lang="en-US" altLang="zh-CN" dirty="0"/>
          </a:p>
          <a:p>
            <a:endParaRPr lang="en-US" altLang="zh-CN" dirty="0"/>
          </a:p>
          <a:p>
            <a:endParaRPr lang="zh-CN" altLang="zh-CN" dirty="0"/>
          </a:p>
          <a:p>
            <a:endParaRPr lang="en-US" altLang="zh-CN" sz="2400" dirty="0"/>
          </a:p>
          <a:p>
            <a:endParaRPr lang="en-US" altLang="zh-CN" sz="2400" dirty="0">
              <a:ea typeface="黑体"/>
              <a:cs typeface="黑体"/>
            </a:endParaRPr>
          </a:p>
          <a:p>
            <a:endParaRPr lang="en-US" altLang="zh-CN" sz="2400" dirty="0">
              <a:ea typeface="黑体"/>
              <a:cs typeface="黑体"/>
            </a:endParaRPr>
          </a:p>
          <a:p>
            <a:r>
              <a:rPr lang="en-US" altLang="zh-CN" sz="2400" dirty="0">
                <a:ea typeface="黑体"/>
                <a:cs typeface="黑体"/>
              </a:rPr>
              <a:t>The projected population migration from rural to urban dwellers will gradually decrease from about 16 million at present to</a:t>
            </a:r>
            <a:r>
              <a:rPr lang="zh-CN" altLang="en-US" sz="2400" dirty="0">
                <a:ea typeface="黑体"/>
                <a:cs typeface="黑体"/>
              </a:rPr>
              <a:t> </a:t>
            </a:r>
            <a:r>
              <a:rPr lang="en-US" altLang="zh-CN" sz="2400" dirty="0">
                <a:ea typeface="黑体"/>
                <a:cs typeface="黑体"/>
              </a:rPr>
              <a:t>about</a:t>
            </a:r>
            <a:r>
              <a:rPr lang="zh-CN" altLang="en-US" sz="2400" dirty="0">
                <a:ea typeface="黑体"/>
                <a:cs typeface="黑体"/>
              </a:rPr>
              <a:t> </a:t>
            </a:r>
            <a:r>
              <a:rPr lang="en-US" altLang="zh-CN" sz="2400" dirty="0">
                <a:ea typeface="黑体"/>
                <a:cs typeface="黑体"/>
              </a:rPr>
              <a:t>4 million per year ,and</a:t>
            </a:r>
            <a:r>
              <a:rPr lang="zh-CN" altLang="en-US" sz="2400" dirty="0">
                <a:ea typeface="黑体"/>
                <a:cs typeface="黑体"/>
              </a:rPr>
              <a:t> </a:t>
            </a:r>
            <a:r>
              <a:rPr lang="en-US" altLang="zh-CN" sz="2400" dirty="0">
                <a:ea typeface="黑体"/>
                <a:cs typeface="黑体"/>
              </a:rPr>
              <a:t>by the</a:t>
            </a:r>
            <a:r>
              <a:rPr lang="zh-CN" altLang="en-US" sz="2400" dirty="0">
                <a:ea typeface="黑体"/>
                <a:cs typeface="黑体"/>
              </a:rPr>
              <a:t> </a:t>
            </a:r>
            <a:r>
              <a:rPr lang="en-US" altLang="zh-CN" sz="2400" dirty="0">
                <a:ea typeface="黑体"/>
                <a:cs typeface="黑体"/>
              </a:rPr>
              <a:t>year</a:t>
            </a:r>
            <a:r>
              <a:rPr lang="zh-CN" altLang="en-US" sz="2400" dirty="0">
                <a:ea typeface="黑体"/>
                <a:cs typeface="黑体"/>
              </a:rPr>
              <a:t> </a:t>
            </a:r>
            <a:r>
              <a:rPr lang="en-US" altLang="zh-CN" sz="2400" dirty="0">
                <a:ea typeface="黑体"/>
                <a:cs typeface="黑体"/>
              </a:rPr>
              <a:t>of</a:t>
            </a:r>
            <a:r>
              <a:rPr lang="zh-CN" altLang="en-US" sz="2400" dirty="0">
                <a:ea typeface="黑体"/>
                <a:cs typeface="黑体"/>
              </a:rPr>
              <a:t> </a:t>
            </a:r>
            <a:r>
              <a:rPr lang="en-US" altLang="zh-CN" sz="2400" dirty="0">
                <a:ea typeface="黑体"/>
                <a:cs typeface="黑体"/>
              </a:rPr>
              <a:t>2050 will</a:t>
            </a:r>
            <a:r>
              <a:rPr lang="zh-CN" altLang="en-US" sz="2400" dirty="0">
                <a:ea typeface="黑体"/>
                <a:cs typeface="黑体"/>
              </a:rPr>
              <a:t> </a:t>
            </a:r>
            <a:r>
              <a:rPr lang="en-US" altLang="zh-CN" sz="2400" dirty="0">
                <a:ea typeface="黑体"/>
                <a:cs typeface="黑体"/>
              </a:rPr>
              <a:t>stabilize between 1.5 and 2.5 million.</a:t>
            </a:r>
            <a:endParaRPr lang="zh-CN" altLang="zh-CN" sz="2400" dirty="0">
              <a:ea typeface="黑体"/>
              <a:cs typeface="黑体"/>
            </a:endParaRPr>
          </a:p>
        </p:txBody>
      </p:sp>
      <p:pic>
        <p:nvPicPr>
          <p:cNvPr id="6" name="图片 5">
            <a:extLst>
              <a:ext uri="{FF2B5EF4-FFF2-40B4-BE49-F238E27FC236}">
                <a16:creationId xmlns:a16="http://schemas.microsoft.com/office/drawing/2014/main" id="{7AEEBB74-DD10-4895-A481-69964A89AE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12" y="1962155"/>
            <a:ext cx="3946293" cy="2664297"/>
          </a:xfrm>
          <a:prstGeom prst="rect">
            <a:avLst/>
          </a:prstGeom>
        </p:spPr>
      </p:pic>
      <p:pic>
        <p:nvPicPr>
          <p:cNvPr id="8" name="图片 7">
            <a:extLst>
              <a:ext uri="{FF2B5EF4-FFF2-40B4-BE49-F238E27FC236}">
                <a16:creationId xmlns:a16="http://schemas.microsoft.com/office/drawing/2014/main" id="{9CBA21A0-7D89-4FBF-8D0E-37E9EF260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517" y="2024758"/>
            <a:ext cx="3868855" cy="2589249"/>
          </a:xfrm>
          <a:prstGeom prst="rect">
            <a:avLst/>
          </a:prstGeom>
        </p:spPr>
      </p:pic>
    </p:spTree>
    <p:extLst>
      <p:ext uri="{BB962C8B-B14F-4D97-AF65-F5344CB8AC3E}">
        <p14:creationId xmlns:p14="http://schemas.microsoft.com/office/powerpoint/2010/main" val="1746728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600200"/>
            <a:ext cx="8229600" cy="4885713"/>
          </a:xfrm>
        </p:spPr>
        <p:txBody>
          <a:bodyPr>
            <a:normAutofit fontScale="92500"/>
          </a:bodyPr>
          <a:lstStyle/>
          <a:p>
            <a:pPr marL="0" indent="0">
              <a:buNone/>
            </a:pPr>
            <a:r>
              <a:rPr lang="en-AU" altLang="zh-CN" sz="2400" dirty="0">
                <a:ea typeface="黑体"/>
                <a:cs typeface="黑体"/>
              </a:rPr>
              <a:t>3. </a:t>
            </a:r>
            <a:r>
              <a:rPr lang="en-US" altLang="zh-CN" sz="2400" dirty="0">
                <a:ea typeface="黑体"/>
                <a:cs typeface="黑体"/>
              </a:rPr>
              <a:t>Total population of urban and rural areas</a:t>
            </a: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zh-CN" altLang="zh-CN" sz="2400" dirty="0">
              <a:ea typeface="黑体"/>
              <a:cs typeface="黑体"/>
            </a:endParaRPr>
          </a:p>
          <a:p>
            <a:r>
              <a:rPr lang="en-US" altLang="zh-CN" sz="2400" dirty="0">
                <a:ea typeface="黑体"/>
                <a:cs typeface="黑体"/>
              </a:rPr>
              <a:t>Urban population will continue to increase during the next 35 years</a:t>
            </a:r>
            <a:r>
              <a:rPr lang="zh-CN" altLang="zh-CN" sz="2400" dirty="0">
                <a:ea typeface="黑体"/>
                <a:cs typeface="黑体"/>
              </a:rPr>
              <a:t> </a:t>
            </a:r>
            <a:r>
              <a:rPr lang="en-US" altLang="zh-CN" sz="2400" dirty="0">
                <a:ea typeface="黑体"/>
                <a:cs typeface="黑体"/>
              </a:rPr>
              <a:t>by</a:t>
            </a:r>
            <a:r>
              <a:rPr lang="zh-CN" altLang="en-US" sz="2400" dirty="0">
                <a:ea typeface="黑体"/>
                <a:cs typeface="黑体"/>
              </a:rPr>
              <a:t> </a:t>
            </a:r>
            <a:r>
              <a:rPr lang="en-US" altLang="zh-CN" sz="2400" dirty="0">
                <a:ea typeface="黑体"/>
                <a:cs typeface="黑体"/>
              </a:rPr>
              <a:t>2050 or so</a:t>
            </a:r>
            <a:r>
              <a:rPr lang="zh-CN" altLang="en-US" sz="2400" dirty="0">
                <a:ea typeface="黑体"/>
                <a:cs typeface="黑体"/>
              </a:rPr>
              <a:t> </a:t>
            </a:r>
            <a:r>
              <a:rPr lang="en-US" altLang="zh-CN" sz="2400" dirty="0">
                <a:ea typeface="黑体"/>
                <a:cs typeface="黑体"/>
              </a:rPr>
              <a:t>to</a:t>
            </a:r>
            <a:r>
              <a:rPr lang="zh-CN" altLang="en-US" sz="2400" dirty="0">
                <a:ea typeface="黑体"/>
                <a:cs typeface="黑体"/>
              </a:rPr>
              <a:t> </a:t>
            </a:r>
            <a:r>
              <a:rPr lang="en-US" altLang="zh-CN" sz="2400" dirty="0">
                <a:ea typeface="黑体"/>
                <a:cs typeface="黑体"/>
              </a:rPr>
              <a:t>stop. The peak of the urban population is about 1.05 billion in Scenario One.</a:t>
            </a:r>
          </a:p>
          <a:p>
            <a:r>
              <a:rPr lang="en-US" altLang="zh-CN" sz="2400" dirty="0">
                <a:ea typeface="黑体"/>
                <a:cs typeface="黑体"/>
              </a:rPr>
              <a:t>While the population living in rural areas will continue to reduce the trend of reduction in 2100 to 300 million to 350 million.</a:t>
            </a:r>
            <a:endParaRPr kumimoji="1" lang="zh-CN" altLang="en-US" sz="2400" dirty="0">
              <a:ea typeface="黑体"/>
              <a:cs typeface="黑体"/>
            </a:endParaRPr>
          </a:p>
        </p:txBody>
      </p:sp>
      <p:pic>
        <p:nvPicPr>
          <p:cNvPr id="6" name="图片 5">
            <a:extLst>
              <a:ext uri="{FF2B5EF4-FFF2-40B4-BE49-F238E27FC236}">
                <a16:creationId xmlns:a16="http://schemas.microsoft.com/office/drawing/2014/main" id="{5674948A-8F23-417A-9216-184A49D3D9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507" y="1988840"/>
            <a:ext cx="3678880" cy="2514716"/>
          </a:xfrm>
          <a:prstGeom prst="rect">
            <a:avLst/>
          </a:prstGeom>
        </p:spPr>
      </p:pic>
      <p:pic>
        <p:nvPicPr>
          <p:cNvPr id="8" name="图片 7">
            <a:extLst>
              <a:ext uri="{FF2B5EF4-FFF2-40B4-BE49-F238E27FC236}">
                <a16:creationId xmlns:a16="http://schemas.microsoft.com/office/drawing/2014/main" id="{F84C7251-39CA-425F-9E63-7A90DEB0E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939" y="1988840"/>
            <a:ext cx="3691009" cy="2523007"/>
          </a:xfrm>
          <a:prstGeom prst="rect">
            <a:avLst/>
          </a:prstGeom>
        </p:spPr>
      </p:pic>
    </p:spTree>
    <p:extLst>
      <p:ext uri="{BB962C8B-B14F-4D97-AF65-F5344CB8AC3E}">
        <p14:creationId xmlns:p14="http://schemas.microsoft.com/office/powerpoint/2010/main" val="1753033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667040"/>
            <a:ext cx="8229600" cy="4870116"/>
          </a:xfrm>
        </p:spPr>
        <p:txBody>
          <a:bodyPr>
            <a:normAutofit/>
          </a:bodyPr>
          <a:lstStyle/>
          <a:p>
            <a:pPr marL="0" indent="0">
              <a:buNone/>
            </a:pPr>
            <a:r>
              <a:rPr lang="en-US" altLang="zh-CN" sz="2400" dirty="0">
                <a:latin typeface="黑体"/>
                <a:ea typeface="黑体"/>
                <a:cs typeface="黑体"/>
              </a:rPr>
              <a:t>4.3</a:t>
            </a:r>
            <a:r>
              <a:rPr lang="en-US" altLang="zh-CN" sz="2400" dirty="0">
                <a:ea typeface="黑体"/>
                <a:cs typeface="黑体"/>
              </a:rPr>
              <a:t> Birth</a:t>
            </a:r>
            <a:r>
              <a:rPr lang="zh-CN" altLang="en-US" sz="2400" dirty="0">
                <a:ea typeface="黑体"/>
                <a:cs typeface="黑体"/>
              </a:rPr>
              <a:t> </a:t>
            </a:r>
            <a:r>
              <a:rPr lang="en-US" altLang="zh-CN" sz="2400" dirty="0">
                <a:ea typeface="黑体"/>
                <a:cs typeface="黑体"/>
              </a:rPr>
              <a:t>and</a:t>
            </a:r>
            <a:r>
              <a:rPr lang="zh-CN" altLang="en-US" sz="2400" dirty="0">
                <a:ea typeface="黑体"/>
                <a:cs typeface="黑体"/>
              </a:rPr>
              <a:t> </a:t>
            </a:r>
            <a:r>
              <a:rPr lang="en-US" altLang="zh-CN" sz="2400" dirty="0">
                <a:ea typeface="黑体"/>
                <a:cs typeface="黑体"/>
              </a:rPr>
              <a:t>Death</a:t>
            </a:r>
            <a:r>
              <a:rPr lang="zh-CN" altLang="en-US" sz="2400" dirty="0">
                <a:ea typeface="黑体"/>
                <a:cs typeface="黑体"/>
              </a:rPr>
              <a:t> </a:t>
            </a:r>
            <a:r>
              <a:rPr lang="en-US" altLang="zh-CN" sz="2400" dirty="0">
                <a:ea typeface="黑体"/>
                <a:cs typeface="黑体"/>
              </a:rPr>
              <a:t>Population</a:t>
            </a:r>
            <a:endParaRPr lang="zh-CN" altLang="zh-CN" sz="2400" dirty="0">
              <a:ea typeface="黑体"/>
              <a:cs typeface="黑体"/>
            </a:endParaRPr>
          </a:p>
          <a:p>
            <a:pPr marL="0" indent="0">
              <a:buNone/>
            </a:pPr>
            <a:r>
              <a:rPr lang="en-US" altLang="zh-CN" sz="2400" dirty="0">
                <a:latin typeface="黑体"/>
                <a:ea typeface="黑体"/>
                <a:cs typeface="黑体"/>
              </a:rPr>
              <a:t>  1.Birth</a:t>
            </a:r>
          </a:p>
          <a:p>
            <a:r>
              <a:rPr lang="en-US" altLang="zh-CN" sz="2400" dirty="0">
                <a:ea typeface="黑体"/>
                <a:cs typeface="黑体"/>
              </a:rPr>
              <a:t>However, due to limited population structure, the late birth </a:t>
            </a:r>
          </a:p>
          <a:p>
            <a:pPr marL="0" indent="0">
              <a:buNone/>
            </a:pPr>
            <a:r>
              <a:rPr lang="en-US" altLang="zh-CN" sz="2400" dirty="0">
                <a:ea typeface="黑体"/>
                <a:cs typeface="黑体"/>
              </a:rPr>
              <a:t>of its population will still be low. And finally between 8 million and 10 million per year fluctuations.</a:t>
            </a:r>
            <a:endParaRPr kumimoji="1" lang="zh-CN" altLang="en-US" sz="2400" dirty="0">
              <a:ea typeface="黑体"/>
              <a:cs typeface="黑体"/>
            </a:endParaRPr>
          </a:p>
        </p:txBody>
      </p:sp>
      <p:pic>
        <p:nvPicPr>
          <p:cNvPr id="6" name="图片 5">
            <a:extLst>
              <a:ext uri="{FF2B5EF4-FFF2-40B4-BE49-F238E27FC236}">
                <a16:creationId xmlns:a16="http://schemas.microsoft.com/office/drawing/2014/main" id="{1BB8259A-5D8C-4E71-B6D3-0CD1CB8A43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774959"/>
            <a:ext cx="4248472" cy="2906007"/>
          </a:xfrm>
          <a:prstGeom prst="rect">
            <a:avLst/>
          </a:prstGeom>
        </p:spPr>
      </p:pic>
      <p:pic>
        <p:nvPicPr>
          <p:cNvPr id="8" name="图片 7">
            <a:extLst>
              <a:ext uri="{FF2B5EF4-FFF2-40B4-BE49-F238E27FC236}">
                <a16:creationId xmlns:a16="http://schemas.microsoft.com/office/drawing/2014/main" id="{19D16E1B-38D3-463C-AF21-E22B9F02B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832845"/>
            <a:ext cx="4149938" cy="2848121"/>
          </a:xfrm>
          <a:prstGeom prst="rect">
            <a:avLst/>
          </a:prstGeom>
        </p:spPr>
      </p:pic>
    </p:spTree>
    <p:extLst>
      <p:ext uri="{BB962C8B-B14F-4D97-AF65-F5344CB8AC3E}">
        <p14:creationId xmlns:p14="http://schemas.microsoft.com/office/powerpoint/2010/main" val="7105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600200"/>
            <a:ext cx="8229600" cy="5017168"/>
          </a:xfrm>
        </p:spPr>
        <p:txBody>
          <a:bodyPr>
            <a:normAutofit fontScale="92500"/>
          </a:bodyPr>
          <a:lstStyle/>
          <a:p>
            <a:pPr marL="0" indent="0">
              <a:buNone/>
            </a:pPr>
            <a:r>
              <a:rPr lang="en-AU" altLang="zh-CN" sz="2400" dirty="0">
                <a:latin typeface="黑体"/>
                <a:ea typeface="黑体"/>
                <a:cs typeface="黑体"/>
              </a:rPr>
              <a:t>2. </a:t>
            </a:r>
            <a:r>
              <a:rPr lang="en-US" altLang="zh-CN" sz="2400" dirty="0">
                <a:latin typeface="黑体"/>
                <a:ea typeface="黑体"/>
                <a:cs typeface="黑体"/>
              </a:rPr>
              <a:t>Death Population</a:t>
            </a:r>
          </a:p>
          <a:p>
            <a:endParaRPr lang="en-US" altLang="zh-CN" sz="2400" dirty="0">
              <a:latin typeface="黑体"/>
              <a:ea typeface="黑体"/>
              <a:cs typeface="黑体"/>
            </a:endParaRPr>
          </a:p>
          <a:p>
            <a:endParaRPr lang="en-US" altLang="zh-CN" sz="2400" dirty="0">
              <a:latin typeface="黑体"/>
              <a:ea typeface="黑体"/>
              <a:cs typeface="黑体"/>
            </a:endParaRPr>
          </a:p>
          <a:p>
            <a:endParaRPr lang="en-US" altLang="zh-CN" sz="2400" dirty="0">
              <a:latin typeface="黑体"/>
              <a:ea typeface="黑体"/>
              <a:cs typeface="黑体"/>
            </a:endParaRPr>
          </a:p>
          <a:p>
            <a:endParaRPr lang="en-US" altLang="zh-CN" sz="2400" dirty="0">
              <a:latin typeface="黑体"/>
              <a:ea typeface="黑体"/>
              <a:cs typeface="黑体"/>
            </a:endParaRPr>
          </a:p>
          <a:p>
            <a:pPr marL="0" indent="0">
              <a:buNone/>
            </a:pPr>
            <a:endParaRPr lang="zh-CN" altLang="zh-CN" sz="2400" dirty="0">
              <a:latin typeface="黑体"/>
              <a:ea typeface="黑体"/>
              <a:cs typeface="黑体"/>
            </a:endParaRPr>
          </a:p>
          <a:p>
            <a:endParaRPr lang="en-US" altLang="zh-CN" sz="2400" dirty="0">
              <a:ea typeface="+mj-ea"/>
              <a:cs typeface="黑体"/>
            </a:endParaRPr>
          </a:p>
          <a:p>
            <a:pPr marL="0" indent="0">
              <a:buNone/>
            </a:pPr>
            <a:r>
              <a:rPr lang="en-US" altLang="zh-CN" sz="2400" dirty="0">
                <a:ea typeface="+mj-ea"/>
                <a:cs typeface="黑体"/>
              </a:rPr>
              <a:t>The death population will not be affected by the birth rate in the early stage of the forecasting phase. The current annual death population is about 9.7 million, and it will continue to grow in the past 40 years, reaching a peak in 2062, or about 17.7 million deaths per year. 2062 after a rapid decline in the death toll in 2100 between 10.7 million -11 million, still higher than the current level.</a:t>
            </a:r>
            <a:endParaRPr kumimoji="1" lang="zh-CN" altLang="en-US" sz="2400" dirty="0">
              <a:ea typeface="+mj-ea"/>
              <a:cs typeface="黑体"/>
            </a:endParaRPr>
          </a:p>
        </p:txBody>
      </p:sp>
      <p:pic>
        <p:nvPicPr>
          <p:cNvPr id="6" name="图片 5">
            <a:extLst>
              <a:ext uri="{FF2B5EF4-FFF2-40B4-BE49-F238E27FC236}">
                <a16:creationId xmlns:a16="http://schemas.microsoft.com/office/drawing/2014/main" id="{1E69C285-842A-4888-BE28-0AC1F0DC13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65" y="1950486"/>
            <a:ext cx="3684845" cy="2520280"/>
          </a:xfrm>
          <a:prstGeom prst="rect">
            <a:avLst/>
          </a:prstGeom>
        </p:spPr>
      </p:pic>
      <p:pic>
        <p:nvPicPr>
          <p:cNvPr id="8" name="图片 7">
            <a:extLst>
              <a:ext uri="{FF2B5EF4-FFF2-40B4-BE49-F238E27FC236}">
                <a16:creationId xmlns:a16="http://schemas.microsoft.com/office/drawing/2014/main" id="{EB148B6D-E582-4EA0-868D-7ADC2F279C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27970"/>
            <a:ext cx="3759835" cy="2542796"/>
          </a:xfrm>
          <a:prstGeom prst="rect">
            <a:avLst/>
          </a:prstGeom>
        </p:spPr>
      </p:pic>
    </p:spTree>
    <p:extLst>
      <p:ext uri="{BB962C8B-B14F-4D97-AF65-F5344CB8AC3E}">
        <p14:creationId xmlns:p14="http://schemas.microsoft.com/office/powerpoint/2010/main" val="390122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Background</a:t>
            </a:r>
            <a:r>
              <a:rPr lang="zh-CN" altLang="en-US" sz="3600" dirty="0"/>
              <a:t> </a:t>
            </a:r>
            <a:r>
              <a:rPr lang="en-US" altLang="zh-CN" sz="3600" dirty="0"/>
              <a:t>and</a:t>
            </a:r>
            <a:r>
              <a:rPr lang="zh-CN" altLang="en-US" sz="3600" dirty="0"/>
              <a:t> </a:t>
            </a:r>
            <a:r>
              <a:rPr lang="en-US" altLang="zh-CN" sz="3600" dirty="0"/>
              <a:t>Significance</a:t>
            </a:r>
            <a:endParaRPr lang="zh-CN" altLang="en-US" sz="3600" dirty="0"/>
          </a:p>
        </p:txBody>
      </p:sp>
      <p:sp>
        <p:nvSpPr>
          <p:cNvPr id="3" name="内容占位符 2"/>
          <p:cNvSpPr>
            <a:spLocks noGrp="1"/>
          </p:cNvSpPr>
          <p:nvPr>
            <p:ph idx="1"/>
          </p:nvPr>
        </p:nvSpPr>
        <p:spPr/>
        <p:txBody>
          <a:bodyPr>
            <a:normAutofit fontScale="92500" lnSpcReduction="10000"/>
          </a:bodyPr>
          <a:lstStyle/>
          <a:p>
            <a:r>
              <a:rPr lang="zh-CN" altLang="en-US" dirty="0"/>
              <a:t>  </a:t>
            </a:r>
            <a:r>
              <a:rPr lang="en-US" altLang="zh-CN" dirty="0"/>
              <a:t>According to the situation of developed countries,</a:t>
            </a:r>
            <a:r>
              <a:rPr lang="zh-CN" altLang="en-US" dirty="0"/>
              <a:t> </a:t>
            </a:r>
            <a:r>
              <a:rPr lang="en-US" altLang="zh-CN" dirty="0"/>
              <a:t>when</a:t>
            </a:r>
            <a:r>
              <a:rPr lang="zh-CN" altLang="en-US" dirty="0"/>
              <a:t> </a:t>
            </a:r>
            <a:r>
              <a:rPr lang="en-US" altLang="zh-CN" dirty="0"/>
              <a:t>the</a:t>
            </a:r>
            <a:r>
              <a:rPr lang="zh-CN" altLang="en-US" dirty="0"/>
              <a:t> </a:t>
            </a:r>
            <a:r>
              <a:rPr lang="en-US" altLang="zh-CN" dirty="0"/>
              <a:t>country</a:t>
            </a:r>
            <a:r>
              <a:rPr lang="zh-CN" altLang="en-US" dirty="0"/>
              <a:t> </a:t>
            </a:r>
            <a:r>
              <a:rPr lang="en-US" altLang="zh-CN" dirty="0"/>
              <a:t>gets</a:t>
            </a:r>
            <a:r>
              <a:rPr lang="zh-CN" altLang="en-US" dirty="0"/>
              <a:t> </a:t>
            </a:r>
            <a:r>
              <a:rPr lang="en-US" altLang="zh-CN" dirty="0"/>
              <a:t>the</a:t>
            </a:r>
            <a:r>
              <a:rPr lang="zh-CN" altLang="en-US" dirty="0"/>
              <a:t> </a:t>
            </a:r>
            <a:r>
              <a:rPr lang="en-US" altLang="zh-CN" dirty="0"/>
              <a:t>aged</a:t>
            </a:r>
            <a:r>
              <a:rPr lang="zh-CN" altLang="en-US" dirty="0"/>
              <a:t> </a:t>
            </a:r>
            <a:r>
              <a:rPr lang="en-US" altLang="zh-CN" dirty="0"/>
              <a:t>society,</a:t>
            </a:r>
            <a:r>
              <a:rPr lang="zh-CN" altLang="en-US" dirty="0"/>
              <a:t> </a:t>
            </a:r>
            <a:r>
              <a:rPr lang="en-US" altLang="zh-CN" dirty="0"/>
              <a:t>the</a:t>
            </a:r>
            <a:r>
              <a:rPr lang="zh-CN" altLang="en-US" dirty="0"/>
              <a:t> </a:t>
            </a:r>
            <a:r>
              <a:rPr lang="en-US" altLang="zh-CN" dirty="0"/>
              <a:t>Per</a:t>
            </a:r>
            <a:r>
              <a:rPr lang="zh-CN" altLang="en-US" dirty="0"/>
              <a:t> </a:t>
            </a:r>
            <a:r>
              <a:rPr lang="en-US" altLang="zh-CN" dirty="0"/>
              <a:t>Capita</a:t>
            </a:r>
            <a:r>
              <a:rPr lang="zh-CN" altLang="en-US" dirty="0"/>
              <a:t> </a:t>
            </a:r>
            <a:r>
              <a:rPr lang="en-US" altLang="zh-CN" dirty="0"/>
              <a:t>GDP</a:t>
            </a:r>
            <a:r>
              <a:rPr lang="zh-CN" altLang="en-US" dirty="0"/>
              <a:t> </a:t>
            </a:r>
            <a:r>
              <a:rPr lang="en-US" altLang="zh-CN" dirty="0"/>
              <a:t>is</a:t>
            </a:r>
            <a:r>
              <a:rPr lang="zh-CN" altLang="en-US" dirty="0"/>
              <a:t> </a:t>
            </a:r>
            <a:r>
              <a:rPr lang="en-US" altLang="zh-CN" dirty="0"/>
              <a:t>about</a:t>
            </a:r>
            <a:r>
              <a:rPr lang="zh-CN" altLang="en-US" dirty="0"/>
              <a:t> </a:t>
            </a:r>
            <a:r>
              <a:rPr lang="en-US" altLang="zh-CN" dirty="0"/>
              <a:t>5000$</a:t>
            </a:r>
            <a:r>
              <a:rPr lang="zh-CN" altLang="en-US" dirty="0"/>
              <a:t> </a:t>
            </a:r>
            <a:r>
              <a:rPr lang="en-US" altLang="zh-CN" dirty="0"/>
              <a:t>to</a:t>
            </a:r>
            <a:r>
              <a:rPr lang="zh-CN" altLang="en-US" dirty="0"/>
              <a:t> </a:t>
            </a:r>
            <a:r>
              <a:rPr lang="en-US" altLang="zh-CN" dirty="0"/>
              <a:t>10000$.</a:t>
            </a:r>
            <a:r>
              <a:rPr lang="zh-CN" altLang="en-US" dirty="0"/>
              <a:t> </a:t>
            </a:r>
            <a:r>
              <a:rPr lang="en-US" altLang="zh-CN" dirty="0"/>
              <a:t>But</a:t>
            </a:r>
            <a:r>
              <a:rPr lang="zh-CN" altLang="en-US" dirty="0"/>
              <a:t> </a:t>
            </a:r>
            <a:r>
              <a:rPr lang="en-US" altLang="zh-CN" dirty="0"/>
              <a:t>the</a:t>
            </a:r>
            <a:r>
              <a:rPr lang="zh-CN" altLang="en-US" dirty="0"/>
              <a:t> </a:t>
            </a:r>
            <a:r>
              <a:rPr lang="en-US" altLang="zh-CN" dirty="0"/>
              <a:t>Chinese</a:t>
            </a:r>
            <a:r>
              <a:rPr lang="zh-CN" altLang="en-US" dirty="0"/>
              <a:t> </a:t>
            </a:r>
            <a:r>
              <a:rPr lang="en-US" altLang="zh-CN" dirty="0"/>
              <a:t>situation</a:t>
            </a:r>
            <a:r>
              <a:rPr lang="zh-CN" altLang="en-US" dirty="0"/>
              <a:t> </a:t>
            </a:r>
            <a:r>
              <a:rPr lang="en-US" altLang="zh-CN" dirty="0"/>
              <a:t>is</a:t>
            </a:r>
            <a:r>
              <a:rPr lang="zh-CN" altLang="en-US" dirty="0"/>
              <a:t> </a:t>
            </a:r>
            <a:r>
              <a:rPr lang="en-US" altLang="zh-CN" dirty="0"/>
              <a:t>that</a:t>
            </a:r>
            <a:r>
              <a:rPr lang="zh-CN" altLang="en-US" dirty="0"/>
              <a:t> </a:t>
            </a:r>
            <a:r>
              <a:rPr lang="en-US" altLang="zh-CN" dirty="0"/>
              <a:t>China</a:t>
            </a:r>
            <a:r>
              <a:rPr lang="zh-CN" altLang="en-US" dirty="0"/>
              <a:t> </a:t>
            </a:r>
            <a:r>
              <a:rPr lang="en-US" altLang="zh-CN" dirty="0"/>
              <a:t>may</a:t>
            </a:r>
            <a:r>
              <a:rPr lang="zh-CN" altLang="en-US" dirty="0"/>
              <a:t> </a:t>
            </a:r>
            <a:r>
              <a:rPr lang="en-US" altLang="zh-CN" dirty="0"/>
              <a:t>face</a:t>
            </a:r>
            <a:r>
              <a:rPr lang="zh-CN" altLang="en-US" dirty="0"/>
              <a:t> </a:t>
            </a:r>
            <a:r>
              <a:rPr lang="en-US" altLang="zh-CN" dirty="0"/>
              <a:t>the</a:t>
            </a:r>
            <a:r>
              <a:rPr lang="zh-CN" altLang="en-US" dirty="0"/>
              <a:t> </a:t>
            </a:r>
            <a:r>
              <a:rPr lang="en-US" altLang="zh-CN" dirty="0"/>
              <a:t>aged</a:t>
            </a:r>
            <a:r>
              <a:rPr lang="zh-CN" altLang="en-US" dirty="0"/>
              <a:t> </a:t>
            </a:r>
            <a:r>
              <a:rPr lang="en-US" altLang="zh-CN" dirty="0"/>
              <a:t>society</a:t>
            </a:r>
            <a:r>
              <a:rPr lang="zh-CN" altLang="en-US" dirty="0"/>
              <a:t> </a:t>
            </a:r>
            <a:r>
              <a:rPr lang="en-US" altLang="zh-CN" dirty="0"/>
              <a:t>before</a:t>
            </a:r>
            <a:r>
              <a:rPr lang="zh-CN" altLang="en-US" dirty="0"/>
              <a:t> </a:t>
            </a:r>
            <a:r>
              <a:rPr lang="en-US" altLang="zh-CN" dirty="0"/>
              <a:t>accomplish</a:t>
            </a:r>
            <a:r>
              <a:rPr lang="zh-CN" altLang="en-US" dirty="0"/>
              <a:t> </a:t>
            </a:r>
            <a:r>
              <a:rPr lang="en-US" altLang="zh-CN" dirty="0"/>
              <a:t>development.</a:t>
            </a:r>
            <a:r>
              <a:rPr lang="zh-CN" altLang="en-US" dirty="0"/>
              <a:t> </a:t>
            </a:r>
            <a:r>
              <a:rPr lang="en-US" altLang="zh-CN" dirty="0"/>
              <a:t>And</a:t>
            </a:r>
            <a:r>
              <a:rPr lang="zh-CN" altLang="en-US" dirty="0"/>
              <a:t> </a:t>
            </a:r>
            <a:r>
              <a:rPr lang="en-US" altLang="zh-CN" dirty="0"/>
              <a:t>for</a:t>
            </a:r>
            <a:r>
              <a:rPr lang="zh-CN" altLang="en-US" dirty="0"/>
              <a:t> </a:t>
            </a:r>
            <a:r>
              <a:rPr lang="en-US" altLang="zh-CN" dirty="0"/>
              <a:t>the</a:t>
            </a:r>
            <a:r>
              <a:rPr lang="zh-CN" altLang="en-US" dirty="0"/>
              <a:t> </a:t>
            </a:r>
            <a:r>
              <a:rPr lang="en-US" altLang="zh-CN" dirty="0"/>
              <a:t>hysteresis</a:t>
            </a:r>
            <a:r>
              <a:rPr lang="zh-CN" altLang="en-US" dirty="0"/>
              <a:t> </a:t>
            </a:r>
            <a:r>
              <a:rPr lang="en-US" altLang="zh-CN" dirty="0"/>
              <a:t>of</a:t>
            </a:r>
            <a:r>
              <a:rPr lang="zh-CN" altLang="en-US" dirty="0"/>
              <a:t> </a:t>
            </a:r>
            <a:r>
              <a:rPr lang="en-US" altLang="zh-CN" dirty="0"/>
              <a:t>aging</a:t>
            </a:r>
            <a:r>
              <a:rPr lang="zh-CN" altLang="en-US" dirty="0"/>
              <a:t> </a:t>
            </a:r>
            <a:r>
              <a:rPr lang="en-US" altLang="zh-CN" dirty="0"/>
              <a:t>service</a:t>
            </a:r>
            <a:r>
              <a:rPr lang="zh-CN" altLang="en-US" dirty="0"/>
              <a:t> </a:t>
            </a:r>
            <a:r>
              <a:rPr lang="en-US" altLang="zh-CN" dirty="0"/>
              <a:t>system,</a:t>
            </a:r>
            <a:r>
              <a:rPr lang="zh-CN" altLang="en-US" dirty="0"/>
              <a:t> </a:t>
            </a:r>
            <a:r>
              <a:rPr lang="en-US" altLang="zh-CN" dirty="0"/>
              <a:t>the</a:t>
            </a:r>
            <a:r>
              <a:rPr lang="zh-CN" altLang="en-US" dirty="0"/>
              <a:t> </a:t>
            </a:r>
            <a:r>
              <a:rPr lang="en-US" altLang="zh-CN" dirty="0"/>
              <a:t>society</a:t>
            </a:r>
            <a:r>
              <a:rPr lang="zh-CN" altLang="en-US" dirty="0"/>
              <a:t> </a:t>
            </a:r>
            <a:r>
              <a:rPr lang="en-US" altLang="zh-CN" dirty="0"/>
              <a:t>is</a:t>
            </a:r>
            <a:r>
              <a:rPr lang="zh-CN" altLang="en-US" dirty="0"/>
              <a:t> </a:t>
            </a:r>
            <a:r>
              <a:rPr lang="en-US" altLang="zh-CN" dirty="0"/>
              <a:t>not</a:t>
            </a:r>
            <a:r>
              <a:rPr lang="zh-CN" altLang="en-US" dirty="0"/>
              <a:t> </a:t>
            </a:r>
            <a:r>
              <a:rPr lang="en-US" altLang="zh-CN" dirty="0"/>
              <a:t>ready</a:t>
            </a:r>
            <a:r>
              <a:rPr lang="zh-CN" altLang="en-US" dirty="0"/>
              <a:t> </a:t>
            </a:r>
            <a:r>
              <a:rPr lang="en-US" altLang="zh-CN" dirty="0"/>
              <a:t>for</a:t>
            </a:r>
            <a:r>
              <a:rPr lang="zh-CN" altLang="en-US" dirty="0"/>
              <a:t> </a:t>
            </a:r>
            <a:r>
              <a:rPr lang="en-US" altLang="zh-CN" dirty="0"/>
              <a:t>the</a:t>
            </a:r>
            <a:r>
              <a:rPr lang="zh-CN" altLang="en-US" dirty="0"/>
              <a:t> </a:t>
            </a:r>
            <a:r>
              <a:rPr lang="en-US" altLang="zh-CN" dirty="0"/>
              <a:t>aged</a:t>
            </a:r>
            <a:r>
              <a:rPr lang="zh-CN" altLang="en-US" dirty="0"/>
              <a:t> </a:t>
            </a:r>
            <a:r>
              <a:rPr lang="en-US" altLang="zh-CN" dirty="0"/>
              <a:t>problem.</a:t>
            </a:r>
          </a:p>
          <a:p>
            <a:r>
              <a:rPr lang="zh-CN" altLang="en-US" dirty="0"/>
              <a:t>   </a:t>
            </a:r>
            <a:r>
              <a:rPr lang="en-US" altLang="zh-CN" dirty="0"/>
              <a:t>The</a:t>
            </a:r>
            <a:r>
              <a:rPr lang="zh-CN" altLang="en-US" dirty="0"/>
              <a:t> </a:t>
            </a:r>
            <a:r>
              <a:rPr lang="en-US" altLang="zh-CN" dirty="0"/>
              <a:t>characteristic</a:t>
            </a:r>
            <a:r>
              <a:rPr lang="zh-CN" altLang="en-US" dirty="0"/>
              <a:t> </a:t>
            </a:r>
            <a:r>
              <a:rPr lang="en-US" altLang="zh-CN" dirty="0"/>
              <a:t>of</a:t>
            </a:r>
            <a:r>
              <a:rPr lang="zh-CN" altLang="en-US" dirty="0"/>
              <a:t> </a:t>
            </a:r>
            <a:r>
              <a:rPr lang="en-US" altLang="zh-CN" dirty="0"/>
              <a:t>Chinese</a:t>
            </a:r>
            <a:r>
              <a:rPr lang="zh-CN" altLang="en-US" dirty="0"/>
              <a:t> </a:t>
            </a:r>
            <a:r>
              <a:rPr lang="en-US" altLang="zh-CN" dirty="0"/>
              <a:t>aging</a:t>
            </a:r>
            <a:r>
              <a:rPr lang="zh-CN" altLang="en-US" dirty="0"/>
              <a:t> </a:t>
            </a:r>
            <a:r>
              <a:rPr lang="en-US" altLang="zh-CN" dirty="0"/>
              <a:t>society</a:t>
            </a:r>
            <a:r>
              <a:rPr lang="zh-CN" altLang="en-US" dirty="0"/>
              <a:t> </a:t>
            </a:r>
            <a:r>
              <a:rPr lang="en-US" altLang="zh-CN" dirty="0"/>
              <a:t>is</a:t>
            </a:r>
            <a:r>
              <a:rPr lang="zh-CN" altLang="en-US" dirty="0"/>
              <a:t> </a:t>
            </a:r>
            <a:r>
              <a:rPr lang="en-US" altLang="zh-CN" dirty="0"/>
              <a:t>economy</a:t>
            </a:r>
            <a:r>
              <a:rPr lang="zh-CN" altLang="en-US" dirty="0"/>
              <a:t> </a:t>
            </a:r>
            <a:r>
              <a:rPr lang="en-US" altLang="zh-CN" dirty="0"/>
              <a:t>new</a:t>
            </a:r>
            <a:r>
              <a:rPr lang="zh-CN" altLang="en-US" dirty="0"/>
              <a:t> </a:t>
            </a:r>
            <a:r>
              <a:rPr lang="en-US" altLang="zh-CN" dirty="0"/>
              <a:t>normal</a:t>
            </a:r>
            <a:r>
              <a:rPr lang="zh-CN" altLang="en-US" dirty="0"/>
              <a:t>，</a:t>
            </a:r>
            <a:r>
              <a:rPr lang="en-US" altLang="zh-CN" dirty="0"/>
              <a:t>aging</a:t>
            </a:r>
            <a:r>
              <a:rPr lang="zh-CN" altLang="en-US" dirty="0"/>
              <a:t> </a:t>
            </a:r>
            <a:r>
              <a:rPr lang="en-US" altLang="zh-CN" dirty="0"/>
              <a:t>population</a:t>
            </a:r>
            <a:r>
              <a:rPr lang="zh-CN" altLang="en-US" dirty="0"/>
              <a:t> </a:t>
            </a:r>
            <a:r>
              <a:rPr lang="en-US" altLang="zh-CN" dirty="0"/>
              <a:t>and</a:t>
            </a:r>
            <a:r>
              <a:rPr lang="zh-CN" altLang="en-US" dirty="0"/>
              <a:t> </a:t>
            </a:r>
            <a:r>
              <a:rPr lang="en-US" altLang="zh-CN" dirty="0"/>
              <a:t>longevity</a:t>
            </a:r>
            <a:r>
              <a:rPr lang="zh-CN" altLang="en-US" dirty="0"/>
              <a:t> </a:t>
            </a:r>
            <a:r>
              <a:rPr lang="en-US" altLang="zh-CN" dirty="0"/>
              <a:t>population</a:t>
            </a:r>
            <a:r>
              <a:rPr lang="zh-CN" altLang="en-US" dirty="0"/>
              <a:t> </a:t>
            </a:r>
            <a:r>
              <a:rPr lang="en-US" altLang="zh-CN" dirty="0"/>
              <a:t>structure.</a:t>
            </a:r>
          </a:p>
          <a:p>
            <a:pPr marL="0" indent="0">
              <a:buNone/>
            </a:pP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600200"/>
            <a:ext cx="8229600" cy="5164221"/>
          </a:xfrm>
        </p:spPr>
        <p:txBody>
          <a:bodyPr>
            <a:normAutofit/>
          </a:bodyPr>
          <a:lstStyle/>
          <a:p>
            <a:pPr marL="0" indent="0">
              <a:buNone/>
            </a:pPr>
            <a:r>
              <a:rPr lang="en-AU" altLang="zh-CN" sz="2400" dirty="0">
                <a:latin typeface="黑体"/>
                <a:ea typeface="黑体"/>
                <a:cs typeface="黑体"/>
              </a:rPr>
              <a:t>3. </a:t>
            </a:r>
            <a:r>
              <a:rPr lang="en-AU" altLang="zh-CN" sz="2400" dirty="0">
                <a:ea typeface="黑体"/>
                <a:cs typeface="黑体"/>
              </a:rPr>
              <a:t>Natural population growth rate </a:t>
            </a:r>
            <a:endParaRPr lang="en-US" altLang="zh-CN" sz="2400" dirty="0">
              <a:ea typeface="黑体"/>
              <a:cs typeface="黑体"/>
            </a:endParaRPr>
          </a:p>
          <a:p>
            <a:endParaRPr lang="en-US" altLang="zh-CN" sz="2400" dirty="0">
              <a:latin typeface="黑体"/>
              <a:ea typeface="黑体"/>
              <a:cs typeface="黑体"/>
            </a:endParaRPr>
          </a:p>
          <a:p>
            <a:endParaRPr lang="en-US" altLang="zh-CN" sz="2400" dirty="0">
              <a:latin typeface="黑体"/>
              <a:ea typeface="黑体"/>
              <a:cs typeface="黑体"/>
            </a:endParaRPr>
          </a:p>
          <a:p>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1000" dirty="0">
              <a:latin typeface="黑体"/>
              <a:ea typeface="黑体"/>
              <a:cs typeface="黑体"/>
            </a:endParaRPr>
          </a:p>
          <a:p>
            <a:pPr marL="0" indent="0">
              <a:buNone/>
            </a:pPr>
            <a:endParaRPr lang="en-US" altLang="zh-CN" sz="1000" dirty="0">
              <a:latin typeface="黑体"/>
              <a:ea typeface="黑体"/>
              <a:cs typeface="黑体"/>
            </a:endParaRPr>
          </a:p>
          <a:p>
            <a:pPr marL="0" indent="0">
              <a:buNone/>
            </a:pPr>
            <a:endParaRPr lang="zh-CN" altLang="zh-CN" sz="1000" dirty="0">
              <a:latin typeface="黑体"/>
              <a:ea typeface="黑体"/>
              <a:cs typeface="黑体"/>
            </a:endParaRPr>
          </a:p>
          <a:p>
            <a:r>
              <a:rPr kumimoji="1" lang="en-US" altLang="zh-CN" sz="2400" dirty="0">
                <a:ea typeface="黑体"/>
                <a:cs typeface="黑体"/>
              </a:rPr>
              <a:t>The</a:t>
            </a:r>
            <a:r>
              <a:rPr kumimoji="1" lang="zh-CN" altLang="en-US" sz="2400" dirty="0">
                <a:ea typeface="黑体"/>
                <a:cs typeface="黑体"/>
              </a:rPr>
              <a:t> </a:t>
            </a:r>
            <a:r>
              <a:rPr kumimoji="1" lang="en-US" altLang="zh-CN" sz="2400" dirty="0">
                <a:ea typeface="黑体"/>
                <a:cs typeface="黑体"/>
              </a:rPr>
              <a:t>tendency</a:t>
            </a:r>
            <a:r>
              <a:rPr kumimoji="1" lang="zh-CN" altLang="en-US" sz="2400" dirty="0">
                <a:ea typeface="黑体"/>
                <a:cs typeface="黑体"/>
              </a:rPr>
              <a:t> </a:t>
            </a:r>
            <a:r>
              <a:rPr kumimoji="1" lang="en-US" altLang="zh-CN" sz="2400" dirty="0">
                <a:ea typeface="黑体"/>
                <a:cs typeface="黑体"/>
              </a:rPr>
              <a:t>of</a:t>
            </a:r>
            <a:r>
              <a:rPr kumimoji="1" lang="zh-CN" altLang="en-US" sz="2400" dirty="0">
                <a:ea typeface="黑体"/>
                <a:cs typeface="黑体"/>
              </a:rPr>
              <a:t> </a:t>
            </a:r>
            <a:r>
              <a:rPr kumimoji="1" lang="en-US" altLang="zh-CN" sz="2400" dirty="0">
                <a:ea typeface="黑体"/>
                <a:cs typeface="黑体"/>
              </a:rPr>
              <a:t>Natural</a:t>
            </a:r>
            <a:r>
              <a:rPr kumimoji="1" lang="zh-CN" altLang="en-US" sz="2400" dirty="0">
                <a:ea typeface="黑体"/>
                <a:cs typeface="黑体"/>
              </a:rPr>
              <a:t> </a:t>
            </a:r>
            <a:r>
              <a:rPr kumimoji="1" lang="en-US" altLang="zh-CN" sz="2400" dirty="0">
                <a:ea typeface="黑体"/>
                <a:cs typeface="黑体"/>
              </a:rPr>
              <a:t>population</a:t>
            </a:r>
            <a:r>
              <a:rPr kumimoji="1" lang="zh-CN" altLang="en-US" sz="2400" dirty="0">
                <a:ea typeface="黑体"/>
                <a:cs typeface="黑体"/>
              </a:rPr>
              <a:t> </a:t>
            </a:r>
            <a:r>
              <a:rPr kumimoji="1" lang="en-US" altLang="zh-CN" sz="2400" dirty="0">
                <a:ea typeface="黑体"/>
                <a:cs typeface="黑体"/>
              </a:rPr>
              <a:t>growth</a:t>
            </a:r>
            <a:r>
              <a:rPr kumimoji="1" lang="zh-CN" altLang="en-US" sz="2400" dirty="0">
                <a:ea typeface="黑体"/>
                <a:cs typeface="黑体"/>
              </a:rPr>
              <a:t> </a:t>
            </a:r>
            <a:r>
              <a:rPr kumimoji="1" lang="en-US" altLang="zh-CN" sz="2400" dirty="0">
                <a:ea typeface="黑体"/>
                <a:cs typeface="黑体"/>
              </a:rPr>
              <a:t>rate</a:t>
            </a:r>
            <a:r>
              <a:rPr kumimoji="1" lang="zh-CN" altLang="en-US" sz="2400" dirty="0">
                <a:ea typeface="黑体"/>
                <a:cs typeface="黑体"/>
              </a:rPr>
              <a:t> </a:t>
            </a:r>
            <a:r>
              <a:rPr kumimoji="1" lang="en-US" altLang="zh-CN" sz="2400" dirty="0">
                <a:ea typeface="黑体"/>
                <a:cs typeface="黑体"/>
              </a:rPr>
              <a:t>in</a:t>
            </a:r>
            <a:r>
              <a:rPr kumimoji="1" lang="zh-CN" altLang="en-US" sz="2400" dirty="0">
                <a:ea typeface="黑体"/>
                <a:cs typeface="黑体"/>
              </a:rPr>
              <a:t> </a:t>
            </a:r>
            <a:r>
              <a:rPr kumimoji="1" lang="en-US" altLang="zh-CN" sz="2400" dirty="0">
                <a:ea typeface="黑体"/>
                <a:cs typeface="黑体"/>
              </a:rPr>
              <a:t>scenario</a:t>
            </a:r>
            <a:r>
              <a:rPr kumimoji="1" lang="zh-CN" altLang="en-US" sz="2400" dirty="0">
                <a:ea typeface="黑体"/>
                <a:cs typeface="黑体"/>
              </a:rPr>
              <a:t> </a:t>
            </a:r>
            <a:r>
              <a:rPr kumimoji="1" lang="en-US" altLang="zh-CN" sz="2400" dirty="0">
                <a:ea typeface="黑体"/>
                <a:cs typeface="黑体"/>
              </a:rPr>
              <a:t>1</a:t>
            </a:r>
            <a:r>
              <a:rPr kumimoji="1" lang="zh-CN" altLang="en-US" sz="2400" dirty="0">
                <a:ea typeface="黑体"/>
                <a:cs typeface="黑体"/>
              </a:rPr>
              <a:t> </a:t>
            </a:r>
            <a:r>
              <a:rPr kumimoji="1" lang="en-US" altLang="zh-CN" sz="2400" dirty="0">
                <a:ea typeface="黑体"/>
                <a:cs typeface="黑体"/>
              </a:rPr>
              <a:t>and</a:t>
            </a:r>
            <a:r>
              <a:rPr kumimoji="1" lang="zh-CN" altLang="en-US" sz="2400" dirty="0">
                <a:ea typeface="黑体"/>
                <a:cs typeface="黑体"/>
              </a:rPr>
              <a:t> </a:t>
            </a:r>
            <a:r>
              <a:rPr kumimoji="1" lang="en-US" altLang="zh-CN" sz="2400" dirty="0">
                <a:ea typeface="黑体"/>
                <a:cs typeface="黑体"/>
              </a:rPr>
              <a:t>2</a:t>
            </a:r>
            <a:r>
              <a:rPr kumimoji="1" lang="zh-CN" altLang="en-US" sz="2400" dirty="0">
                <a:ea typeface="黑体"/>
                <a:cs typeface="黑体"/>
              </a:rPr>
              <a:t> </a:t>
            </a:r>
            <a:r>
              <a:rPr kumimoji="1" lang="en-US" altLang="zh-CN" sz="2400" dirty="0">
                <a:ea typeface="黑体"/>
                <a:cs typeface="黑体"/>
              </a:rPr>
              <a:t>is</a:t>
            </a:r>
            <a:r>
              <a:rPr kumimoji="1" lang="zh-CN" altLang="en-US" sz="2400" dirty="0">
                <a:ea typeface="黑体"/>
                <a:cs typeface="黑体"/>
              </a:rPr>
              <a:t> </a:t>
            </a:r>
            <a:r>
              <a:rPr kumimoji="1" lang="en-US" altLang="zh-CN" sz="2400" dirty="0">
                <a:ea typeface="黑体"/>
                <a:cs typeface="黑体"/>
              </a:rPr>
              <a:t>basically</a:t>
            </a:r>
            <a:r>
              <a:rPr kumimoji="1" lang="zh-CN" altLang="en-US" sz="2400" dirty="0">
                <a:ea typeface="黑体"/>
                <a:cs typeface="黑体"/>
              </a:rPr>
              <a:t> </a:t>
            </a:r>
            <a:r>
              <a:rPr kumimoji="1" lang="en-US" altLang="zh-CN" sz="2400" dirty="0">
                <a:ea typeface="黑体"/>
                <a:cs typeface="黑体"/>
              </a:rPr>
              <a:t>the</a:t>
            </a:r>
            <a:r>
              <a:rPr kumimoji="1" lang="zh-CN" altLang="en-US" sz="2400" dirty="0">
                <a:ea typeface="黑体"/>
                <a:cs typeface="黑体"/>
              </a:rPr>
              <a:t> </a:t>
            </a:r>
            <a:r>
              <a:rPr kumimoji="1" lang="en-US" altLang="zh-CN" sz="2400" dirty="0">
                <a:ea typeface="黑体"/>
                <a:cs typeface="黑体"/>
              </a:rPr>
              <a:t>same,</a:t>
            </a:r>
            <a:r>
              <a:rPr kumimoji="1" lang="zh-CN" altLang="en-US" sz="2400" dirty="0">
                <a:ea typeface="黑体"/>
                <a:cs typeface="黑体"/>
              </a:rPr>
              <a:t> </a:t>
            </a:r>
            <a:r>
              <a:rPr kumimoji="1" lang="en-US" altLang="zh-CN" sz="2400" dirty="0">
                <a:ea typeface="黑体"/>
                <a:cs typeface="黑体"/>
              </a:rPr>
              <a:t>but</a:t>
            </a:r>
            <a:r>
              <a:rPr kumimoji="1" lang="zh-CN" altLang="en-US" sz="2400" dirty="0">
                <a:ea typeface="黑体"/>
                <a:cs typeface="黑体"/>
              </a:rPr>
              <a:t> </a:t>
            </a:r>
            <a:r>
              <a:rPr kumimoji="1" lang="en-US" altLang="zh-CN" sz="2400" dirty="0">
                <a:ea typeface="黑体"/>
                <a:cs typeface="黑体"/>
              </a:rPr>
              <a:t>1</a:t>
            </a:r>
            <a:r>
              <a:rPr kumimoji="1" lang="zh-CN" altLang="en-US" sz="2400" dirty="0">
                <a:ea typeface="黑体"/>
                <a:cs typeface="黑体"/>
              </a:rPr>
              <a:t> </a:t>
            </a:r>
            <a:r>
              <a:rPr kumimoji="1" lang="en-US" altLang="zh-CN" sz="2400" dirty="0">
                <a:ea typeface="黑体"/>
                <a:cs typeface="黑体"/>
              </a:rPr>
              <a:t>is</a:t>
            </a:r>
            <a:r>
              <a:rPr kumimoji="1" lang="zh-CN" altLang="en-US" sz="2400" dirty="0">
                <a:ea typeface="黑体"/>
                <a:cs typeface="黑体"/>
              </a:rPr>
              <a:t> </a:t>
            </a:r>
            <a:r>
              <a:rPr kumimoji="1" lang="en-US" altLang="zh-CN" sz="2400" dirty="0">
                <a:ea typeface="黑体"/>
                <a:cs typeface="黑体"/>
              </a:rPr>
              <a:t>higher</a:t>
            </a:r>
            <a:r>
              <a:rPr kumimoji="1" lang="zh-CN" altLang="en-US" sz="2400" dirty="0">
                <a:ea typeface="黑体"/>
                <a:cs typeface="黑体"/>
              </a:rPr>
              <a:t> </a:t>
            </a:r>
            <a:r>
              <a:rPr kumimoji="1" lang="en-US" altLang="zh-CN" sz="2400" dirty="0">
                <a:ea typeface="黑体"/>
                <a:cs typeface="黑体"/>
              </a:rPr>
              <a:t>than</a:t>
            </a:r>
            <a:r>
              <a:rPr kumimoji="1" lang="zh-CN" altLang="en-US" sz="2400" dirty="0">
                <a:ea typeface="黑体"/>
                <a:cs typeface="黑体"/>
              </a:rPr>
              <a:t> </a:t>
            </a:r>
            <a:r>
              <a:rPr kumimoji="1" lang="en-US" altLang="zh-CN" sz="2400" dirty="0">
                <a:ea typeface="黑体"/>
                <a:cs typeface="黑体"/>
              </a:rPr>
              <a:t>2. The natural population growth rate of</a:t>
            </a:r>
            <a:r>
              <a:rPr kumimoji="1" lang="zh-CN" altLang="en-US" sz="2400" dirty="0">
                <a:ea typeface="黑体"/>
                <a:cs typeface="黑体"/>
              </a:rPr>
              <a:t> </a:t>
            </a:r>
            <a:r>
              <a:rPr kumimoji="1" lang="en-US" altLang="zh-CN" sz="2400" dirty="0">
                <a:ea typeface="黑体"/>
                <a:cs typeface="黑体"/>
              </a:rPr>
              <a:t>the</a:t>
            </a:r>
            <a:r>
              <a:rPr kumimoji="1" lang="zh-CN" altLang="en-US" sz="2400" dirty="0">
                <a:ea typeface="黑体"/>
                <a:cs typeface="黑体"/>
              </a:rPr>
              <a:t> </a:t>
            </a:r>
            <a:r>
              <a:rPr kumimoji="1" lang="en-US" altLang="zh-CN" sz="2400" dirty="0">
                <a:ea typeface="黑体"/>
                <a:cs typeface="黑体"/>
              </a:rPr>
              <a:t>year</a:t>
            </a:r>
            <a:r>
              <a:rPr kumimoji="1" lang="zh-CN" altLang="en-US" sz="2400" dirty="0">
                <a:ea typeface="黑体"/>
                <a:cs typeface="黑体"/>
              </a:rPr>
              <a:t> </a:t>
            </a:r>
            <a:r>
              <a:rPr kumimoji="1" lang="en-US" altLang="zh-CN" sz="2400" dirty="0">
                <a:ea typeface="黑体"/>
                <a:cs typeface="黑体"/>
              </a:rPr>
              <a:t>2016</a:t>
            </a:r>
            <a:r>
              <a:rPr kumimoji="1" lang="zh-CN" altLang="en-US" sz="2400" dirty="0">
                <a:ea typeface="黑体"/>
                <a:cs typeface="黑体"/>
              </a:rPr>
              <a:t> </a:t>
            </a:r>
            <a:r>
              <a:rPr kumimoji="1" lang="en-US" altLang="zh-CN" sz="2400" dirty="0">
                <a:ea typeface="黑体"/>
                <a:cs typeface="黑体"/>
              </a:rPr>
              <a:t>is</a:t>
            </a:r>
            <a:r>
              <a:rPr kumimoji="1" lang="zh-CN" altLang="en-US" sz="2400" dirty="0">
                <a:ea typeface="黑体"/>
                <a:cs typeface="黑体"/>
              </a:rPr>
              <a:t> </a:t>
            </a:r>
            <a:r>
              <a:rPr kumimoji="1" lang="en-US" altLang="zh-CN" sz="2400" dirty="0">
                <a:ea typeface="黑体"/>
                <a:cs typeface="黑体"/>
              </a:rPr>
              <a:t>about 7 ‰ -8 ‰. After the decline in volatility, Scenario 1 in 2045 into a negative growth, Scenario 2 in 2025 began to fluctuate around the 0 growth in 2042 officially entered the negative growth.</a:t>
            </a:r>
            <a:endParaRPr kumimoji="1" lang="zh-CN" altLang="en-US" sz="2400" dirty="0">
              <a:ea typeface="黑体"/>
              <a:cs typeface="黑体"/>
            </a:endParaRPr>
          </a:p>
        </p:txBody>
      </p:sp>
      <p:pic>
        <p:nvPicPr>
          <p:cNvPr id="6" name="图片 5">
            <a:extLst>
              <a:ext uri="{FF2B5EF4-FFF2-40B4-BE49-F238E27FC236}">
                <a16:creationId xmlns:a16="http://schemas.microsoft.com/office/drawing/2014/main" id="{E11EB875-0E09-41C6-A0DA-3FF8BFFA6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049701"/>
            <a:ext cx="3595075" cy="2394891"/>
          </a:xfrm>
          <a:prstGeom prst="rect">
            <a:avLst/>
          </a:prstGeom>
        </p:spPr>
      </p:pic>
      <p:pic>
        <p:nvPicPr>
          <p:cNvPr id="8" name="图片 7">
            <a:extLst>
              <a:ext uri="{FF2B5EF4-FFF2-40B4-BE49-F238E27FC236}">
                <a16:creationId xmlns:a16="http://schemas.microsoft.com/office/drawing/2014/main" id="{4A2AB2F7-759D-4E82-B9FB-E70FFB7A5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343" y="2049701"/>
            <a:ext cx="3523065" cy="2341565"/>
          </a:xfrm>
          <a:prstGeom prst="rect">
            <a:avLst/>
          </a:prstGeom>
        </p:spPr>
      </p:pic>
    </p:spTree>
    <p:extLst>
      <p:ext uri="{BB962C8B-B14F-4D97-AF65-F5344CB8AC3E}">
        <p14:creationId xmlns:p14="http://schemas.microsoft.com/office/powerpoint/2010/main" val="50324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493256"/>
            <a:ext cx="8229600" cy="5137484"/>
          </a:xfrm>
        </p:spPr>
        <p:txBody>
          <a:bodyPr>
            <a:normAutofit fontScale="92500"/>
          </a:bodyPr>
          <a:lstStyle/>
          <a:p>
            <a:pPr marL="0" indent="0">
              <a:buNone/>
            </a:pPr>
            <a:r>
              <a:rPr lang="en-US" altLang="zh-CN" sz="2400" b="1" dirty="0">
                <a:latin typeface="黑体"/>
                <a:ea typeface="黑体"/>
                <a:cs typeface="黑体"/>
              </a:rPr>
              <a:t>4.4 Aging</a:t>
            </a:r>
            <a:r>
              <a:rPr lang="zh-CN" altLang="en-US" sz="2400" b="1" dirty="0">
                <a:latin typeface="黑体"/>
                <a:ea typeface="黑体"/>
                <a:cs typeface="黑体"/>
              </a:rPr>
              <a:t> </a:t>
            </a:r>
            <a:r>
              <a:rPr lang="en-US" altLang="zh-CN" sz="2400" b="1" dirty="0">
                <a:latin typeface="黑体"/>
                <a:ea typeface="黑体"/>
                <a:cs typeface="黑体"/>
              </a:rPr>
              <a:t>Index</a:t>
            </a:r>
            <a:endParaRPr lang="zh-CN" altLang="zh-CN" sz="2400" b="1" dirty="0">
              <a:latin typeface="黑体"/>
              <a:ea typeface="黑体"/>
              <a:cs typeface="黑体"/>
            </a:endParaRPr>
          </a:p>
          <a:p>
            <a:pPr marL="0" indent="0">
              <a:buNone/>
            </a:pPr>
            <a:r>
              <a:rPr lang="en-US" altLang="zh-CN" sz="2400" dirty="0">
                <a:latin typeface="黑体"/>
                <a:ea typeface="黑体"/>
                <a:cs typeface="黑体"/>
              </a:rPr>
              <a:t>  1. </a:t>
            </a:r>
            <a:r>
              <a:rPr lang="en-US" altLang="zh-CN" sz="2400" dirty="0">
                <a:ea typeface="黑体"/>
                <a:cs typeface="黑体"/>
              </a:rPr>
              <a:t>Population aged dependency ratio</a:t>
            </a: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zh-CN" altLang="zh-CN" sz="2400" dirty="0">
              <a:ea typeface="黑体"/>
              <a:cs typeface="黑体"/>
            </a:endParaRPr>
          </a:p>
          <a:p>
            <a:r>
              <a:rPr lang="en-US" altLang="zh-CN" sz="2400" dirty="0">
                <a:ea typeface="黑体"/>
                <a:cs typeface="黑体"/>
              </a:rPr>
              <a:t>The National Aged Dependency Ratio will</a:t>
            </a:r>
            <a:r>
              <a:rPr lang="zh-CN" altLang="en-US" sz="2400" dirty="0">
                <a:ea typeface="黑体"/>
                <a:cs typeface="黑体"/>
              </a:rPr>
              <a:t> </a:t>
            </a:r>
            <a:r>
              <a:rPr lang="en-US" altLang="zh-CN" sz="2400" dirty="0">
                <a:ea typeface="黑体"/>
                <a:cs typeface="黑体"/>
              </a:rPr>
              <a:t>reach a peak of 65% in 2060 in Scenario 1, which means that a young person corresponds to 0.65 elderly.</a:t>
            </a:r>
          </a:p>
          <a:p>
            <a:r>
              <a:rPr lang="en-US" altLang="zh-CN" sz="2400" dirty="0">
                <a:ea typeface="黑体"/>
                <a:cs typeface="黑体"/>
              </a:rPr>
              <a:t>Scenario 2 will have peaked at 75% in 2085. The aging level of cities and towns due to the impact of pre-population migration in 2043 before the level of aging is lower than in rural areas, and then will begin significantly higher than rural areas.</a:t>
            </a:r>
            <a:endParaRPr kumimoji="1" lang="zh-CN" altLang="en-US" sz="2400" dirty="0">
              <a:ea typeface="黑体"/>
              <a:cs typeface="黑体"/>
            </a:endParaRPr>
          </a:p>
        </p:txBody>
      </p:sp>
      <p:pic>
        <p:nvPicPr>
          <p:cNvPr id="6" name="图片 5">
            <a:extLst>
              <a:ext uri="{FF2B5EF4-FFF2-40B4-BE49-F238E27FC236}">
                <a16:creationId xmlns:a16="http://schemas.microsoft.com/office/drawing/2014/main" id="{E1F6A60B-B082-4D90-A8DE-BB9F8763DB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204864"/>
            <a:ext cx="2736304" cy="1803321"/>
          </a:xfrm>
          <a:prstGeom prst="rect">
            <a:avLst/>
          </a:prstGeom>
        </p:spPr>
      </p:pic>
      <p:pic>
        <p:nvPicPr>
          <p:cNvPr id="8" name="图片 7">
            <a:extLst>
              <a:ext uri="{FF2B5EF4-FFF2-40B4-BE49-F238E27FC236}">
                <a16:creationId xmlns:a16="http://schemas.microsoft.com/office/drawing/2014/main" id="{83B81D4A-B71A-40BC-A30F-0B092969B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96636"/>
            <a:ext cx="2736304" cy="1819775"/>
          </a:xfrm>
          <a:prstGeom prst="rect">
            <a:avLst/>
          </a:prstGeom>
        </p:spPr>
      </p:pic>
    </p:spTree>
    <p:extLst>
      <p:ext uri="{BB962C8B-B14F-4D97-AF65-F5344CB8AC3E}">
        <p14:creationId xmlns:p14="http://schemas.microsoft.com/office/powerpoint/2010/main" val="2928627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600200"/>
            <a:ext cx="8229600" cy="5003800"/>
          </a:xfrm>
        </p:spPr>
        <p:txBody>
          <a:bodyPr>
            <a:normAutofit fontScale="92500" lnSpcReduction="10000"/>
          </a:bodyPr>
          <a:lstStyle/>
          <a:p>
            <a:pPr marL="0" indent="0">
              <a:buNone/>
            </a:pPr>
            <a:r>
              <a:rPr lang="en-AU" altLang="zh-CN" sz="2400" dirty="0">
                <a:latin typeface="黑体"/>
                <a:ea typeface="黑体"/>
                <a:cs typeface="黑体"/>
              </a:rPr>
              <a:t>2</a:t>
            </a:r>
            <a:r>
              <a:rPr lang="en-AU" altLang="zh-CN" sz="2400" dirty="0">
                <a:ea typeface="黑体"/>
                <a:cs typeface="黑体"/>
              </a:rPr>
              <a:t>. The proportion of the elderly population</a:t>
            </a:r>
            <a:endParaRPr lang="en-US" altLang="zh-CN" sz="2400" dirty="0">
              <a:ea typeface="黑体"/>
              <a:cs typeface="黑体"/>
            </a:endParaRPr>
          </a:p>
          <a:p>
            <a:endParaRPr lang="en-US" altLang="zh-CN" sz="2400" dirty="0">
              <a:latin typeface="黑体"/>
              <a:ea typeface="黑体"/>
              <a:cs typeface="黑体"/>
            </a:endParaRPr>
          </a:p>
          <a:p>
            <a:endParaRPr lang="en-US" altLang="zh-CN" sz="2400" dirty="0">
              <a:latin typeface="黑体"/>
              <a:ea typeface="黑体"/>
              <a:cs typeface="黑体"/>
            </a:endParaRPr>
          </a:p>
          <a:p>
            <a:endParaRPr lang="en-US" altLang="zh-CN" sz="2400" dirty="0">
              <a:latin typeface="黑体"/>
              <a:ea typeface="黑体"/>
              <a:cs typeface="黑体"/>
            </a:endParaRPr>
          </a:p>
          <a:p>
            <a:endParaRPr lang="zh-CN" altLang="zh-CN" sz="2400" dirty="0">
              <a:latin typeface="黑体"/>
              <a:ea typeface="黑体"/>
              <a:cs typeface="黑体"/>
            </a:endParaRPr>
          </a:p>
          <a:p>
            <a:endParaRPr lang="en-US" altLang="zh-CN" sz="2400" dirty="0">
              <a:latin typeface="黑体"/>
              <a:ea typeface="黑体"/>
              <a:cs typeface="黑体"/>
            </a:endParaRPr>
          </a:p>
          <a:p>
            <a:endParaRPr kumimoji="1" lang="en-US" altLang="zh-CN" sz="2400" dirty="0">
              <a:ea typeface="黑体"/>
              <a:cs typeface="黑体"/>
            </a:endParaRPr>
          </a:p>
          <a:p>
            <a:r>
              <a:rPr kumimoji="1" lang="en-US" altLang="zh-CN" sz="2400" dirty="0">
                <a:ea typeface="黑体"/>
                <a:cs typeface="黑体"/>
              </a:rPr>
              <a:t>This report defines the population aged 80 and above as the senior population. Nationwide, the general trend is likely to continue to increase over the next 80 years. It is currently 1.85 per cent</a:t>
            </a:r>
            <a:r>
              <a:rPr kumimoji="1" lang="zh-CN" altLang="zh-CN" sz="2400" dirty="0">
                <a:ea typeface="黑体"/>
                <a:cs typeface="黑体"/>
              </a:rPr>
              <a:t> </a:t>
            </a:r>
            <a:r>
              <a:rPr kumimoji="1" lang="en-US" altLang="zh-CN" sz="2400" dirty="0">
                <a:ea typeface="黑体"/>
                <a:cs typeface="黑体"/>
              </a:rPr>
              <a:t>and</a:t>
            </a:r>
            <a:r>
              <a:rPr kumimoji="1" lang="zh-CN" altLang="en-US" sz="2400" dirty="0">
                <a:ea typeface="黑体"/>
                <a:cs typeface="黑体"/>
              </a:rPr>
              <a:t> </a:t>
            </a:r>
            <a:r>
              <a:rPr kumimoji="1" lang="en-US" altLang="zh-CN" sz="2400" dirty="0">
                <a:ea typeface="黑体"/>
                <a:cs typeface="黑体"/>
              </a:rPr>
              <a:t>by</a:t>
            </a:r>
            <a:r>
              <a:rPr kumimoji="1" lang="zh-CN" altLang="en-US" sz="2400" dirty="0">
                <a:ea typeface="黑体"/>
                <a:cs typeface="黑体"/>
              </a:rPr>
              <a:t> </a:t>
            </a:r>
            <a:r>
              <a:rPr kumimoji="1" lang="en-US" altLang="zh-CN" sz="2400" dirty="0">
                <a:ea typeface="黑体"/>
                <a:cs typeface="黑体"/>
              </a:rPr>
              <a:t>the</a:t>
            </a:r>
            <a:r>
              <a:rPr kumimoji="1" lang="zh-CN" altLang="en-US" sz="2400" dirty="0">
                <a:ea typeface="黑体"/>
                <a:cs typeface="黑体"/>
              </a:rPr>
              <a:t> </a:t>
            </a:r>
            <a:r>
              <a:rPr kumimoji="1" lang="en-US" altLang="zh-CN" sz="2400" dirty="0">
                <a:ea typeface="黑体"/>
                <a:cs typeface="黑体"/>
              </a:rPr>
              <a:t>year</a:t>
            </a:r>
            <a:r>
              <a:rPr kumimoji="1" lang="zh-CN" altLang="en-US" sz="2400" dirty="0">
                <a:ea typeface="黑体"/>
                <a:cs typeface="黑体"/>
              </a:rPr>
              <a:t> </a:t>
            </a:r>
            <a:r>
              <a:rPr kumimoji="1" lang="en-US" altLang="zh-CN" sz="2400" dirty="0">
                <a:ea typeface="黑体"/>
                <a:cs typeface="黑体"/>
              </a:rPr>
              <a:t>2060</a:t>
            </a:r>
            <a:r>
              <a:rPr kumimoji="1" lang="zh-CN" altLang="en-US" sz="2400" dirty="0">
                <a:ea typeface="黑体"/>
                <a:cs typeface="黑体"/>
              </a:rPr>
              <a:t> </a:t>
            </a:r>
            <a:r>
              <a:rPr kumimoji="1" lang="en-US" altLang="zh-CN" sz="2400" dirty="0">
                <a:ea typeface="黑体"/>
                <a:cs typeface="黑体"/>
              </a:rPr>
              <a:t>will</a:t>
            </a:r>
            <a:r>
              <a:rPr kumimoji="1" lang="zh-CN" altLang="en-US" sz="2400" dirty="0">
                <a:ea typeface="黑体"/>
                <a:cs typeface="黑体"/>
              </a:rPr>
              <a:t> </a:t>
            </a:r>
            <a:r>
              <a:rPr kumimoji="1" lang="en-US" altLang="zh-CN" sz="2400" dirty="0">
                <a:ea typeface="黑体"/>
                <a:cs typeface="黑体"/>
              </a:rPr>
              <a:t>be</a:t>
            </a:r>
            <a:r>
              <a:rPr kumimoji="1" lang="zh-CN" altLang="en-US" sz="2400" dirty="0">
                <a:ea typeface="黑体"/>
                <a:cs typeface="黑体"/>
              </a:rPr>
              <a:t> </a:t>
            </a:r>
            <a:r>
              <a:rPr kumimoji="1" lang="en-US" altLang="zh-CN" sz="2400" dirty="0">
                <a:ea typeface="黑体"/>
                <a:cs typeface="黑体"/>
              </a:rPr>
              <a:t>about</a:t>
            </a:r>
            <a:r>
              <a:rPr kumimoji="1" lang="zh-CN" altLang="en-US" sz="2400" dirty="0">
                <a:ea typeface="黑体"/>
                <a:cs typeface="黑体"/>
              </a:rPr>
              <a:t> </a:t>
            </a:r>
            <a:r>
              <a:rPr kumimoji="1" lang="en-US" altLang="zh-CN" sz="2400" dirty="0">
                <a:ea typeface="黑体"/>
                <a:cs typeface="黑体"/>
              </a:rPr>
              <a:t>12 to 13 percent, and 16 to 18 percent by 2100. Rural and urban aging levels will remain at almost the same level before 2050, after which rural areas will remain at a certain level for about 40 years while towns continue to grow</a:t>
            </a:r>
            <a:r>
              <a:rPr kumimoji="1" lang="en-US" altLang="zh-CN" sz="2400" dirty="0">
                <a:latin typeface="黑体"/>
                <a:ea typeface="黑体"/>
                <a:cs typeface="黑体"/>
              </a:rPr>
              <a:t>.</a:t>
            </a:r>
            <a:endParaRPr kumimoji="1" lang="zh-CN" altLang="en-US" sz="2400" dirty="0">
              <a:latin typeface="黑体"/>
              <a:ea typeface="黑体"/>
              <a:cs typeface="黑体"/>
            </a:endParaRPr>
          </a:p>
        </p:txBody>
      </p:sp>
      <p:pic>
        <p:nvPicPr>
          <p:cNvPr id="6" name="图片 5">
            <a:extLst>
              <a:ext uri="{FF2B5EF4-FFF2-40B4-BE49-F238E27FC236}">
                <a16:creationId xmlns:a16="http://schemas.microsoft.com/office/drawing/2014/main" id="{EDF364C8-B370-49A2-865F-B37A00D7C4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988840"/>
            <a:ext cx="3312368" cy="2159022"/>
          </a:xfrm>
          <a:prstGeom prst="rect">
            <a:avLst/>
          </a:prstGeom>
        </p:spPr>
      </p:pic>
      <p:pic>
        <p:nvPicPr>
          <p:cNvPr id="8" name="图片 7">
            <a:extLst>
              <a:ext uri="{FF2B5EF4-FFF2-40B4-BE49-F238E27FC236}">
                <a16:creationId xmlns:a16="http://schemas.microsoft.com/office/drawing/2014/main" id="{968F5504-271A-487A-90D2-1C4986F74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052" y="1975056"/>
            <a:ext cx="3260308" cy="2158444"/>
          </a:xfrm>
          <a:prstGeom prst="rect">
            <a:avLst/>
          </a:prstGeom>
        </p:spPr>
      </p:pic>
    </p:spTree>
    <p:extLst>
      <p:ext uri="{BB962C8B-B14F-4D97-AF65-F5344CB8AC3E}">
        <p14:creationId xmlns:p14="http://schemas.microsoft.com/office/powerpoint/2010/main" val="3485193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600200"/>
            <a:ext cx="8229600" cy="5030537"/>
          </a:xfrm>
        </p:spPr>
        <p:txBody>
          <a:bodyPr>
            <a:normAutofit fontScale="92500" lnSpcReduction="20000"/>
          </a:bodyPr>
          <a:lstStyle/>
          <a:p>
            <a:pPr marL="0" indent="0">
              <a:buNone/>
            </a:pPr>
            <a:r>
              <a:rPr lang="en-AU" altLang="zh-CN" sz="2400" dirty="0">
                <a:latin typeface="黑体"/>
                <a:ea typeface="黑体"/>
                <a:cs typeface="黑体"/>
              </a:rPr>
              <a:t>3. </a:t>
            </a:r>
            <a:r>
              <a:rPr lang="en-US" altLang="zh-CN" sz="2400" dirty="0">
                <a:latin typeface="黑体"/>
                <a:ea typeface="黑体"/>
                <a:cs typeface="黑体"/>
              </a:rPr>
              <a:t>Population Average Age</a:t>
            </a: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en-US" altLang="zh-CN" sz="2400" dirty="0">
              <a:latin typeface="黑体"/>
              <a:ea typeface="黑体"/>
              <a:cs typeface="黑体"/>
            </a:endParaRPr>
          </a:p>
          <a:p>
            <a:pPr marL="0" indent="0">
              <a:buNone/>
            </a:pPr>
            <a:endParaRPr lang="zh-CN" altLang="zh-CN" sz="2400" dirty="0">
              <a:latin typeface="黑体"/>
              <a:ea typeface="黑体"/>
              <a:cs typeface="黑体"/>
            </a:endParaRPr>
          </a:p>
          <a:p>
            <a:r>
              <a:rPr lang="en-US" altLang="zh-CN" sz="2400" dirty="0">
                <a:ea typeface="黑体"/>
                <a:cs typeface="黑体"/>
              </a:rPr>
              <a:t>At present, the average age of the whole population in China is about 37.5 years old, and then will continue to increase, scenario 1 in 2064 will</a:t>
            </a:r>
            <a:r>
              <a:rPr lang="zh-CN" altLang="en-US" sz="2400" dirty="0">
                <a:ea typeface="黑体"/>
                <a:cs typeface="黑体"/>
              </a:rPr>
              <a:t> </a:t>
            </a:r>
            <a:r>
              <a:rPr lang="en-US" altLang="zh-CN" sz="2400" dirty="0">
                <a:ea typeface="黑体"/>
                <a:cs typeface="黑体"/>
              </a:rPr>
              <a:t>reach a peak of 47.5 years</a:t>
            </a:r>
            <a:r>
              <a:rPr lang="zh-CN" altLang="zh-CN" sz="2400" dirty="0">
                <a:ea typeface="黑体"/>
                <a:cs typeface="黑体"/>
              </a:rPr>
              <a:t>.</a:t>
            </a:r>
            <a:r>
              <a:rPr lang="zh-CN" altLang="en-US" sz="2400" dirty="0">
                <a:ea typeface="黑体"/>
                <a:cs typeface="黑体"/>
              </a:rPr>
              <a:t> </a:t>
            </a:r>
            <a:r>
              <a:rPr lang="en-US" altLang="zh-CN" sz="2400" dirty="0">
                <a:ea typeface="黑体"/>
                <a:cs typeface="黑体"/>
              </a:rPr>
              <a:t>In the scene 2 will</a:t>
            </a:r>
            <a:r>
              <a:rPr lang="zh-CN" altLang="en-US" sz="2400" dirty="0">
                <a:ea typeface="黑体"/>
                <a:cs typeface="黑体"/>
              </a:rPr>
              <a:t> </a:t>
            </a:r>
            <a:r>
              <a:rPr lang="en-US" altLang="zh-CN" sz="2400" dirty="0">
                <a:ea typeface="黑体"/>
                <a:cs typeface="黑体"/>
              </a:rPr>
              <a:t>peak</a:t>
            </a:r>
            <a:r>
              <a:rPr lang="zh-CN" altLang="en-US" sz="2400" dirty="0">
                <a:ea typeface="黑体"/>
                <a:cs typeface="黑体"/>
              </a:rPr>
              <a:t> </a:t>
            </a:r>
            <a:r>
              <a:rPr lang="en-US" altLang="zh-CN" sz="2400" dirty="0">
                <a:ea typeface="黑体"/>
                <a:cs typeface="黑体"/>
              </a:rPr>
              <a:t>more than 48 years</a:t>
            </a:r>
            <a:r>
              <a:rPr lang="zh-CN" altLang="en-US" sz="2400" dirty="0">
                <a:ea typeface="黑体"/>
                <a:cs typeface="黑体"/>
              </a:rPr>
              <a:t> </a:t>
            </a:r>
            <a:r>
              <a:rPr lang="en-US" altLang="zh-CN" sz="2400" dirty="0">
                <a:ea typeface="黑体"/>
                <a:cs typeface="黑体"/>
              </a:rPr>
              <a:t>by</a:t>
            </a:r>
            <a:r>
              <a:rPr lang="zh-CN" altLang="en-US" sz="2400" dirty="0">
                <a:ea typeface="黑体"/>
                <a:cs typeface="黑体"/>
              </a:rPr>
              <a:t> </a:t>
            </a:r>
            <a:r>
              <a:rPr lang="en-US" altLang="zh-CN" sz="2400" dirty="0">
                <a:ea typeface="黑体"/>
                <a:cs typeface="黑体"/>
              </a:rPr>
              <a:t>2064. The average age of the towns is higher than that of the countryside.</a:t>
            </a:r>
          </a:p>
          <a:p>
            <a:r>
              <a:rPr lang="en-US" altLang="zh-CN" sz="2400" dirty="0">
                <a:ea typeface="黑体"/>
                <a:cs typeface="黑体"/>
              </a:rPr>
              <a:t>This report considers that during the period from 2016 to 2030, it is China's window window for aging society reform. Once you miss this period, the future situation will be very serious.</a:t>
            </a:r>
          </a:p>
          <a:p>
            <a:pPr marL="0" indent="0">
              <a:buNone/>
            </a:pPr>
            <a:endParaRPr lang="en-US" altLang="zh-CN" sz="2400" dirty="0">
              <a:ea typeface="黑体"/>
              <a:cs typeface="黑体"/>
            </a:endParaRPr>
          </a:p>
          <a:p>
            <a:endParaRPr kumimoji="1" lang="zh-CN" altLang="en-US" sz="2400" dirty="0">
              <a:ea typeface="黑体"/>
              <a:cs typeface="黑体"/>
            </a:endParaRPr>
          </a:p>
        </p:txBody>
      </p:sp>
      <p:pic>
        <p:nvPicPr>
          <p:cNvPr id="6" name="图片 5">
            <a:extLst>
              <a:ext uri="{FF2B5EF4-FFF2-40B4-BE49-F238E27FC236}">
                <a16:creationId xmlns:a16="http://schemas.microsoft.com/office/drawing/2014/main" id="{83F15D88-C32A-45CA-8742-0BDF23436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916832"/>
            <a:ext cx="2952328" cy="2003696"/>
          </a:xfrm>
          <a:prstGeom prst="rect">
            <a:avLst/>
          </a:prstGeom>
        </p:spPr>
      </p:pic>
      <p:pic>
        <p:nvPicPr>
          <p:cNvPr id="8" name="图片 7">
            <a:extLst>
              <a:ext uri="{FF2B5EF4-FFF2-40B4-BE49-F238E27FC236}">
                <a16:creationId xmlns:a16="http://schemas.microsoft.com/office/drawing/2014/main" id="{7CD7A539-2671-498D-9A86-6B71C1E5D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981524"/>
            <a:ext cx="2880320" cy="1932788"/>
          </a:xfrm>
          <a:prstGeom prst="rect">
            <a:avLst/>
          </a:prstGeom>
        </p:spPr>
      </p:pic>
    </p:spTree>
    <p:extLst>
      <p:ext uri="{BB962C8B-B14F-4D97-AF65-F5344CB8AC3E}">
        <p14:creationId xmlns:p14="http://schemas.microsoft.com/office/powerpoint/2010/main" val="102813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en-US"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279368"/>
            <a:ext cx="8229600" cy="4525963"/>
          </a:xfrm>
        </p:spPr>
        <p:txBody>
          <a:bodyPr>
            <a:normAutofit/>
          </a:bodyPr>
          <a:lstStyle/>
          <a:p>
            <a:pPr marL="0" indent="0">
              <a:buNone/>
            </a:pPr>
            <a:r>
              <a:rPr lang="en-US" altLang="zh-CN" sz="2400" b="1" dirty="0">
                <a:latin typeface="黑体"/>
                <a:ea typeface="黑体"/>
                <a:cs typeface="黑体"/>
              </a:rPr>
              <a:t>4.5 Population</a:t>
            </a:r>
            <a:r>
              <a:rPr lang="zh-CN" altLang="en-US" sz="2400" b="1" dirty="0">
                <a:latin typeface="黑体"/>
                <a:ea typeface="黑体"/>
                <a:cs typeface="黑体"/>
              </a:rPr>
              <a:t> </a:t>
            </a:r>
            <a:r>
              <a:rPr lang="en-US" altLang="zh-CN" sz="2400" b="1" dirty="0">
                <a:latin typeface="黑体"/>
                <a:ea typeface="黑体"/>
                <a:cs typeface="黑体"/>
              </a:rPr>
              <a:t>Pyramid</a:t>
            </a:r>
          </a:p>
          <a:p>
            <a:pPr marL="0" indent="0">
              <a:buNone/>
            </a:pPr>
            <a:endParaRPr lang="en-US" altLang="zh-CN" sz="2400" b="1" dirty="0">
              <a:latin typeface="黑体"/>
              <a:ea typeface="黑体"/>
              <a:cs typeface="黑体"/>
            </a:endParaRPr>
          </a:p>
          <a:p>
            <a:pPr marL="0" indent="0">
              <a:buNone/>
            </a:pPr>
            <a:endParaRPr lang="en-US" altLang="zh-CN" sz="1000" b="1" dirty="0">
              <a:latin typeface="黑体"/>
              <a:ea typeface="黑体"/>
              <a:cs typeface="黑体"/>
            </a:endParaRPr>
          </a:p>
        </p:txBody>
      </p:sp>
      <p:sp>
        <p:nvSpPr>
          <p:cNvPr id="5" name="文本框 4"/>
          <p:cNvSpPr txBox="1"/>
          <p:nvPr/>
        </p:nvSpPr>
        <p:spPr>
          <a:xfrm>
            <a:off x="539552" y="1988840"/>
            <a:ext cx="3096344" cy="2862322"/>
          </a:xfrm>
          <a:prstGeom prst="rect">
            <a:avLst/>
          </a:prstGeom>
          <a:noFill/>
        </p:spPr>
        <p:txBody>
          <a:bodyPr wrap="square" rtlCol="0">
            <a:spAutoFit/>
          </a:bodyPr>
          <a:lstStyle/>
          <a:p>
            <a:r>
              <a:rPr kumimoji="1" lang="en-US" altLang="zh-CN" sz="2000" dirty="0"/>
              <a:t>No</a:t>
            </a:r>
            <a:r>
              <a:rPr kumimoji="1" lang="zh-CN" altLang="en-US" sz="2000" dirty="0"/>
              <a:t> </a:t>
            </a:r>
            <a:r>
              <a:rPr kumimoji="1" lang="en-US" altLang="zh-CN" sz="2000" dirty="0"/>
              <a:t>matter</a:t>
            </a:r>
            <a:r>
              <a:rPr kumimoji="1" lang="zh-CN" altLang="en-US" sz="2000" dirty="0"/>
              <a:t> </a:t>
            </a:r>
            <a:r>
              <a:rPr kumimoji="1" lang="en-US" altLang="zh-CN" sz="2000" dirty="0"/>
              <a:t>scenario</a:t>
            </a:r>
            <a:r>
              <a:rPr kumimoji="1" lang="zh-CN" altLang="en-US" sz="2000" dirty="0"/>
              <a:t> </a:t>
            </a:r>
            <a:r>
              <a:rPr kumimoji="1" lang="en-US" altLang="zh-CN" sz="2000" dirty="0"/>
              <a:t>1</a:t>
            </a:r>
            <a:r>
              <a:rPr kumimoji="1" lang="zh-CN" altLang="en-US" sz="2000" dirty="0"/>
              <a:t> </a:t>
            </a:r>
            <a:r>
              <a:rPr kumimoji="1" lang="en-US" altLang="zh-CN" sz="2000" dirty="0"/>
              <a:t>or</a:t>
            </a:r>
            <a:r>
              <a:rPr kumimoji="1" lang="zh-CN" altLang="en-US" sz="2000" dirty="0"/>
              <a:t> </a:t>
            </a:r>
            <a:r>
              <a:rPr kumimoji="1" lang="zh-CN" altLang="zh-CN" sz="2000" dirty="0"/>
              <a:t>2</a:t>
            </a:r>
            <a:r>
              <a:rPr kumimoji="1" lang="zh-CN" altLang="en-US" sz="2000" dirty="0"/>
              <a:t>, </a:t>
            </a:r>
            <a:r>
              <a:rPr kumimoji="1" lang="en-US" altLang="zh-CN" sz="2000" dirty="0"/>
              <a:t>our</a:t>
            </a:r>
            <a:r>
              <a:rPr kumimoji="1" lang="zh-CN" altLang="en-US" sz="2000" dirty="0"/>
              <a:t> </a:t>
            </a:r>
            <a:r>
              <a:rPr kumimoji="1" lang="en-US" altLang="zh-CN" sz="2000" dirty="0"/>
              <a:t>population</a:t>
            </a:r>
            <a:r>
              <a:rPr kumimoji="1" lang="zh-CN" altLang="en-US" sz="2000" dirty="0"/>
              <a:t> </a:t>
            </a:r>
            <a:r>
              <a:rPr kumimoji="1" lang="en-US" altLang="zh-CN" sz="2000" dirty="0"/>
              <a:t>age</a:t>
            </a:r>
            <a:r>
              <a:rPr kumimoji="1" lang="zh-CN" altLang="en-US" sz="2000" dirty="0"/>
              <a:t> </a:t>
            </a:r>
            <a:r>
              <a:rPr kumimoji="1" lang="en-US" altLang="zh-CN" sz="2000" dirty="0"/>
              <a:t>structure</a:t>
            </a:r>
            <a:r>
              <a:rPr kumimoji="1" lang="zh-CN" altLang="en-US" sz="2000" dirty="0"/>
              <a:t> </a:t>
            </a:r>
            <a:r>
              <a:rPr kumimoji="1" lang="en-US" altLang="zh-CN" sz="2000" dirty="0"/>
              <a:t>is</a:t>
            </a:r>
            <a:r>
              <a:rPr kumimoji="1" lang="zh-CN" altLang="en-US" sz="2000" dirty="0"/>
              <a:t> </a:t>
            </a:r>
            <a:r>
              <a:rPr kumimoji="1" lang="en-US" altLang="zh-CN" sz="2000" dirty="0"/>
              <a:t>going</a:t>
            </a:r>
            <a:r>
              <a:rPr kumimoji="1" lang="zh-CN" altLang="en-US" sz="2000" dirty="0"/>
              <a:t> </a:t>
            </a:r>
            <a:r>
              <a:rPr kumimoji="1" lang="en-US" altLang="zh-CN" sz="2000" dirty="0"/>
              <a:t>to</a:t>
            </a:r>
            <a:r>
              <a:rPr kumimoji="1" lang="zh-CN" altLang="en-US" sz="2000" dirty="0"/>
              <a:t> </a:t>
            </a:r>
            <a:r>
              <a:rPr kumimoji="1" lang="en-US" altLang="zh-CN" sz="2000" dirty="0"/>
              <a:t>appear</a:t>
            </a:r>
            <a:r>
              <a:rPr kumimoji="1" lang="zh-CN" altLang="en-US" sz="2000" dirty="0"/>
              <a:t> </a:t>
            </a:r>
            <a:r>
              <a:rPr kumimoji="1" lang="en-US" altLang="zh-CN" sz="2000" dirty="0"/>
              <a:t>sever</a:t>
            </a:r>
            <a:r>
              <a:rPr kumimoji="1" lang="zh-CN" altLang="en-US" sz="2000" dirty="0"/>
              <a:t> </a:t>
            </a:r>
            <a:r>
              <a:rPr kumimoji="1" lang="en-US" altLang="zh-CN" sz="2000" dirty="0"/>
              <a:t>“zigzag”</a:t>
            </a:r>
            <a:r>
              <a:rPr kumimoji="1" lang="zh-CN" altLang="en-US" sz="2000" dirty="0"/>
              <a:t> </a:t>
            </a:r>
            <a:r>
              <a:rPr kumimoji="1" lang="en-US" altLang="zh-CN" sz="2000" dirty="0"/>
              <a:t>style</a:t>
            </a:r>
            <a:r>
              <a:rPr kumimoji="1" lang="zh-CN" altLang="en-US" sz="2000" dirty="0"/>
              <a:t> </a:t>
            </a:r>
            <a:r>
              <a:rPr kumimoji="1" lang="en-US" altLang="zh-CN" sz="2000" dirty="0"/>
              <a:t>for</a:t>
            </a:r>
            <a:r>
              <a:rPr kumimoji="1" lang="zh-CN" altLang="en-US" sz="2000" dirty="0"/>
              <a:t> </a:t>
            </a:r>
            <a:r>
              <a:rPr kumimoji="1" lang="en-US" altLang="zh-CN" sz="2000" dirty="0"/>
              <a:t>our</a:t>
            </a:r>
            <a:r>
              <a:rPr kumimoji="1" lang="zh-CN" altLang="en-US" sz="2000" dirty="0"/>
              <a:t> </a:t>
            </a:r>
            <a:r>
              <a:rPr kumimoji="1" lang="en-US" altLang="zh-CN" sz="2000" dirty="0"/>
              <a:t>fertility</a:t>
            </a:r>
            <a:r>
              <a:rPr kumimoji="1" lang="zh-CN" altLang="en-US" sz="2000" dirty="0"/>
              <a:t> </a:t>
            </a:r>
            <a:r>
              <a:rPr kumimoji="1" lang="en-US" altLang="zh-CN" sz="2000" dirty="0"/>
              <a:t>policy.</a:t>
            </a:r>
            <a:r>
              <a:rPr kumimoji="1" lang="zh-CN" altLang="en-US" sz="2000" dirty="0"/>
              <a:t> </a:t>
            </a:r>
            <a:endParaRPr kumimoji="1" lang="en-US" altLang="zh-CN" sz="2000" dirty="0"/>
          </a:p>
          <a:p>
            <a:r>
              <a:rPr kumimoji="1" lang="en-US" altLang="zh-CN" sz="2000" dirty="0"/>
              <a:t>No matter how fertility policy adjustment, about 50 years are difficult to change this dilemma</a:t>
            </a:r>
            <a:endParaRPr kumimoji="1" lang="zh-CN" altLang="en-US" sz="2000" dirty="0"/>
          </a:p>
        </p:txBody>
      </p:sp>
      <p:pic>
        <p:nvPicPr>
          <p:cNvPr id="7" name="图片 6">
            <a:extLst>
              <a:ext uri="{FF2B5EF4-FFF2-40B4-BE49-F238E27FC236}">
                <a16:creationId xmlns:a16="http://schemas.microsoft.com/office/drawing/2014/main" id="{70F00ABA-62EC-421E-9CEC-70F29197B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540" y="1628800"/>
            <a:ext cx="5293948" cy="5176200"/>
          </a:xfrm>
          <a:prstGeom prst="rect">
            <a:avLst/>
          </a:prstGeom>
        </p:spPr>
      </p:pic>
    </p:spTree>
    <p:extLst>
      <p:ext uri="{BB962C8B-B14F-4D97-AF65-F5344CB8AC3E}">
        <p14:creationId xmlns:p14="http://schemas.microsoft.com/office/powerpoint/2010/main" val="3711626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黑体"/>
                <a:ea typeface="黑体"/>
                <a:cs typeface="黑体"/>
              </a:rPr>
              <a:t>   </a:t>
            </a:r>
            <a:r>
              <a:rPr lang="en-US" altLang="zh-CN"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667040"/>
            <a:ext cx="8229600" cy="4816642"/>
          </a:xfrm>
        </p:spPr>
        <p:txBody>
          <a:bodyPr>
            <a:normAutofit fontScale="92500"/>
          </a:bodyPr>
          <a:lstStyle/>
          <a:p>
            <a:pPr marL="0" indent="0">
              <a:buNone/>
            </a:pPr>
            <a:r>
              <a:rPr lang="en-AU" altLang="zh-CN" sz="2400" dirty="0">
                <a:latin typeface="黑体"/>
                <a:ea typeface="黑体"/>
                <a:cs typeface="黑体"/>
              </a:rPr>
              <a:t>4.6 </a:t>
            </a:r>
            <a:r>
              <a:rPr lang="en-US" altLang="zh-CN" sz="2400" dirty="0">
                <a:ea typeface="黑体"/>
                <a:cs typeface="黑体"/>
              </a:rPr>
              <a:t>Disabled Elderly</a:t>
            </a:r>
            <a:endParaRPr lang="zh-CN" altLang="zh-CN" sz="2400" dirty="0">
              <a:ea typeface="黑体"/>
              <a:cs typeface="黑体"/>
            </a:endParaRPr>
          </a:p>
          <a:p>
            <a:r>
              <a:rPr lang="en-US" altLang="zh-CN" sz="2400" dirty="0">
                <a:ea typeface="黑体"/>
                <a:cs typeface="黑体"/>
              </a:rPr>
              <a:t>Disability is the primary predictor of this report because it is a direct counterpart to long-term care policy.</a:t>
            </a:r>
          </a:p>
          <a:p>
            <a:r>
              <a:rPr lang="en-US" altLang="zh-CN" sz="2400" dirty="0">
                <a:ea typeface="黑体"/>
                <a:cs typeface="黑体"/>
              </a:rPr>
              <a:t>There is no difference in the total number of disabled people aged 60 years and over until 2070</a:t>
            </a:r>
            <a:r>
              <a:rPr lang="zh-CN" altLang="en-US" sz="2400" dirty="0">
                <a:ea typeface="黑体"/>
                <a:cs typeface="黑体"/>
              </a:rPr>
              <a:t> </a:t>
            </a:r>
            <a:r>
              <a:rPr lang="en-US" altLang="zh-CN" sz="2400" dirty="0">
                <a:ea typeface="黑体"/>
                <a:cs typeface="黑体"/>
              </a:rPr>
              <a:t>in</a:t>
            </a:r>
            <a:r>
              <a:rPr lang="zh-CN" altLang="en-US" sz="2400" dirty="0">
                <a:ea typeface="黑体"/>
                <a:cs typeface="黑体"/>
              </a:rPr>
              <a:t> </a:t>
            </a:r>
            <a:r>
              <a:rPr lang="en-US" altLang="zh-CN" sz="2400" dirty="0">
                <a:ea typeface="黑体"/>
                <a:cs typeface="黑体"/>
              </a:rPr>
              <a:t>both</a:t>
            </a:r>
            <a:r>
              <a:rPr lang="zh-CN" altLang="en-US" sz="2400" dirty="0">
                <a:ea typeface="黑体"/>
                <a:cs typeface="黑体"/>
              </a:rPr>
              <a:t> </a:t>
            </a:r>
            <a:r>
              <a:rPr lang="en-US" altLang="zh-CN" sz="2400" dirty="0">
                <a:ea typeface="黑体"/>
                <a:cs typeface="黑体"/>
              </a:rPr>
              <a:t>scenario</a:t>
            </a:r>
            <a:r>
              <a:rPr lang="zh-CN" altLang="en-US" sz="2400" dirty="0">
                <a:ea typeface="黑体"/>
                <a:cs typeface="黑体"/>
              </a:rPr>
              <a:t> </a:t>
            </a:r>
            <a:r>
              <a:rPr lang="en-US" altLang="zh-CN" sz="2400" dirty="0">
                <a:ea typeface="黑体"/>
                <a:cs typeface="黑体"/>
              </a:rPr>
              <a:t>1</a:t>
            </a:r>
            <a:r>
              <a:rPr lang="zh-CN" altLang="en-US" sz="2400" dirty="0">
                <a:ea typeface="黑体"/>
                <a:cs typeface="黑体"/>
              </a:rPr>
              <a:t> </a:t>
            </a:r>
            <a:r>
              <a:rPr lang="en-US" altLang="zh-CN" sz="2400" dirty="0">
                <a:ea typeface="黑体"/>
                <a:cs typeface="黑体"/>
              </a:rPr>
              <a:t>and</a:t>
            </a:r>
            <a:r>
              <a:rPr lang="zh-CN" altLang="en-US" sz="2400" dirty="0">
                <a:ea typeface="黑体"/>
                <a:cs typeface="黑体"/>
              </a:rPr>
              <a:t> </a:t>
            </a:r>
            <a:r>
              <a:rPr lang="zh-CN" altLang="zh-CN" sz="2400" dirty="0">
                <a:ea typeface="黑体"/>
                <a:cs typeface="黑体"/>
              </a:rPr>
              <a:t>2</a:t>
            </a:r>
            <a:r>
              <a:rPr lang="en-US" altLang="zh-CN" sz="2400" dirty="0">
                <a:ea typeface="黑体"/>
                <a:cs typeface="黑体"/>
              </a:rPr>
              <a:t>.</a:t>
            </a:r>
          </a:p>
          <a:p>
            <a:r>
              <a:rPr lang="en-US" altLang="zh-CN" sz="2400" dirty="0">
                <a:ea typeface="黑体"/>
                <a:cs typeface="黑体"/>
              </a:rPr>
              <a:t>At present, China‘s total disability elderly</a:t>
            </a:r>
            <a:r>
              <a:rPr lang="zh-CN" altLang="en-US" sz="2400" dirty="0">
                <a:ea typeface="黑体"/>
                <a:cs typeface="黑体"/>
              </a:rPr>
              <a:t> </a:t>
            </a:r>
            <a:r>
              <a:rPr lang="en-US" altLang="zh-CN" sz="2400" dirty="0">
                <a:ea typeface="黑体"/>
                <a:cs typeface="黑体"/>
              </a:rPr>
              <a:t>over</a:t>
            </a:r>
            <a:r>
              <a:rPr lang="zh-CN" altLang="en-US" sz="2400" dirty="0">
                <a:ea typeface="黑体"/>
                <a:cs typeface="黑体"/>
              </a:rPr>
              <a:t> </a:t>
            </a:r>
            <a:r>
              <a:rPr lang="en-US" altLang="zh-CN" sz="2400" dirty="0">
                <a:ea typeface="黑体"/>
                <a:cs typeface="黑体"/>
              </a:rPr>
              <a:t>60</a:t>
            </a:r>
            <a:r>
              <a:rPr lang="zh-CN" altLang="en-US" sz="2400" dirty="0">
                <a:ea typeface="黑体"/>
                <a:cs typeface="黑体"/>
              </a:rPr>
              <a:t> </a:t>
            </a:r>
            <a:r>
              <a:rPr lang="en-US" altLang="zh-CN" sz="2400" dirty="0">
                <a:ea typeface="黑体"/>
                <a:cs typeface="黑体"/>
              </a:rPr>
              <a:t>is</a:t>
            </a:r>
            <a:r>
              <a:rPr lang="zh-CN" altLang="en-US" sz="2400" dirty="0">
                <a:ea typeface="黑体"/>
                <a:cs typeface="黑体"/>
              </a:rPr>
              <a:t> </a:t>
            </a:r>
            <a:r>
              <a:rPr lang="en-US" altLang="zh-CN" sz="2400" dirty="0">
                <a:ea typeface="黑体"/>
                <a:cs typeface="黑体"/>
              </a:rPr>
              <a:t>about 17 million, including about 700 million people</a:t>
            </a:r>
            <a:r>
              <a:rPr lang="zh-CN" altLang="en-US" sz="2400" dirty="0">
                <a:ea typeface="黑体"/>
                <a:cs typeface="黑体"/>
              </a:rPr>
              <a:t> </a:t>
            </a:r>
            <a:r>
              <a:rPr lang="en-US" altLang="zh-CN" sz="2400" dirty="0">
                <a:ea typeface="黑体"/>
                <a:cs typeface="黑体"/>
              </a:rPr>
              <a:t>cannot</a:t>
            </a:r>
            <a:r>
              <a:rPr lang="zh-CN" altLang="en-US" sz="2400" dirty="0">
                <a:ea typeface="黑体"/>
                <a:cs typeface="黑体"/>
              </a:rPr>
              <a:t> </a:t>
            </a:r>
            <a:r>
              <a:rPr lang="en-US" altLang="zh-CN" sz="2400" dirty="0">
                <a:ea typeface="黑体"/>
                <a:cs typeface="黑体"/>
              </a:rPr>
              <a:t>live</a:t>
            </a:r>
            <a:r>
              <a:rPr lang="zh-CN" altLang="en-US" sz="2400" dirty="0">
                <a:ea typeface="黑体"/>
                <a:cs typeface="黑体"/>
              </a:rPr>
              <a:t> </a:t>
            </a:r>
            <a:r>
              <a:rPr lang="en-US" altLang="zh-CN" sz="2400" dirty="0">
                <a:ea typeface="黑体"/>
                <a:cs typeface="黑体"/>
              </a:rPr>
              <a:t>on</a:t>
            </a:r>
            <a:r>
              <a:rPr lang="zh-CN" altLang="en-US" sz="2400" dirty="0">
                <a:ea typeface="黑体"/>
                <a:cs typeface="黑体"/>
              </a:rPr>
              <a:t> </a:t>
            </a:r>
            <a:r>
              <a:rPr lang="en-US" altLang="zh-CN" sz="2400" dirty="0">
                <a:ea typeface="黑体"/>
                <a:cs typeface="黑体"/>
              </a:rPr>
              <a:t>their</a:t>
            </a:r>
            <a:r>
              <a:rPr lang="zh-CN" altLang="en-US" sz="2400" dirty="0">
                <a:ea typeface="黑体"/>
                <a:cs typeface="黑体"/>
              </a:rPr>
              <a:t> </a:t>
            </a:r>
            <a:r>
              <a:rPr lang="en-US" altLang="zh-CN" sz="2400" dirty="0">
                <a:ea typeface="黑体"/>
                <a:cs typeface="黑体"/>
              </a:rPr>
              <a:t>own, and</a:t>
            </a:r>
            <a:r>
              <a:rPr lang="zh-CN" altLang="en-US" sz="2400" dirty="0">
                <a:ea typeface="黑体"/>
                <a:cs typeface="黑体"/>
              </a:rPr>
              <a:t> </a:t>
            </a:r>
            <a:r>
              <a:rPr lang="en-US" altLang="zh-CN" sz="2400" dirty="0">
                <a:ea typeface="黑体"/>
                <a:cs typeface="黑体"/>
              </a:rPr>
              <a:t>the remaining 10 million according</a:t>
            </a:r>
            <a:r>
              <a:rPr lang="zh-CN" altLang="en-US" sz="2400" dirty="0">
                <a:ea typeface="黑体"/>
                <a:cs typeface="黑体"/>
              </a:rPr>
              <a:t> </a:t>
            </a:r>
            <a:r>
              <a:rPr lang="en-US" altLang="zh-CN" sz="2400" dirty="0">
                <a:ea typeface="黑体"/>
                <a:cs typeface="黑体"/>
              </a:rPr>
              <a:t>to</a:t>
            </a:r>
            <a:r>
              <a:rPr lang="zh-CN" altLang="en-US" sz="2400" dirty="0">
                <a:ea typeface="黑体"/>
                <a:cs typeface="黑体"/>
              </a:rPr>
              <a:t> </a:t>
            </a:r>
            <a:r>
              <a:rPr lang="en-US" altLang="zh-CN" sz="2400" dirty="0">
                <a:ea typeface="黑体"/>
                <a:cs typeface="黑体"/>
              </a:rPr>
              <a:t>this report defined as semi-disabled elderly. The total demographic population and totally unable to take care of the population are consistent with the future growth trend, reaching a peak of 43.5 million and 16 million, respectively, in 2054, which will be about three times today. In</a:t>
            </a:r>
            <a:r>
              <a:rPr lang="zh-CN" altLang="en-US" sz="2400" dirty="0">
                <a:ea typeface="黑体"/>
                <a:cs typeface="黑体"/>
              </a:rPr>
              <a:t> </a:t>
            </a:r>
            <a:r>
              <a:rPr lang="en-US" altLang="zh-CN" sz="2400" dirty="0">
                <a:ea typeface="黑体"/>
                <a:cs typeface="黑体"/>
              </a:rPr>
              <a:t>2060,</a:t>
            </a:r>
            <a:r>
              <a:rPr lang="zh-CN" altLang="en-US" sz="2400" dirty="0">
                <a:ea typeface="黑体"/>
                <a:cs typeface="黑体"/>
              </a:rPr>
              <a:t> </a:t>
            </a:r>
            <a:r>
              <a:rPr lang="en-US" altLang="zh-CN" sz="2400" dirty="0">
                <a:ea typeface="黑体"/>
                <a:cs typeface="黑体"/>
              </a:rPr>
              <a:t>will</a:t>
            </a:r>
            <a:r>
              <a:rPr lang="zh-CN" altLang="en-US" sz="2400" dirty="0">
                <a:ea typeface="黑体"/>
                <a:cs typeface="黑体"/>
              </a:rPr>
              <a:t> </a:t>
            </a:r>
            <a:r>
              <a:rPr lang="en-US" altLang="zh-CN" sz="2400" dirty="0">
                <a:ea typeface="黑体"/>
                <a:cs typeface="黑体"/>
              </a:rPr>
              <a:t>be</a:t>
            </a:r>
            <a:r>
              <a:rPr lang="zh-CN" altLang="en-US" sz="2400" dirty="0">
                <a:ea typeface="黑体"/>
                <a:cs typeface="黑体"/>
              </a:rPr>
              <a:t> </a:t>
            </a:r>
            <a:r>
              <a:rPr lang="en-US" altLang="zh-CN" sz="2400" dirty="0">
                <a:ea typeface="黑体"/>
                <a:cs typeface="黑体"/>
              </a:rPr>
              <a:t>about to 43 million and 15 million.</a:t>
            </a:r>
            <a:endParaRPr lang="zh-CN" altLang="zh-CN" sz="2400" dirty="0">
              <a:ea typeface="黑体"/>
              <a:cs typeface="黑体"/>
            </a:endParaRPr>
          </a:p>
        </p:txBody>
      </p:sp>
      <p:pic>
        <p:nvPicPr>
          <p:cNvPr id="6" name="图片 5">
            <a:extLst>
              <a:ext uri="{FF2B5EF4-FFF2-40B4-BE49-F238E27FC236}">
                <a16:creationId xmlns:a16="http://schemas.microsoft.com/office/drawing/2014/main" id="{98197466-C638-4F18-A967-58538E1E0A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62" y="2477754"/>
            <a:ext cx="4605477" cy="3039478"/>
          </a:xfrm>
          <a:prstGeom prst="rect">
            <a:avLst/>
          </a:prstGeom>
        </p:spPr>
      </p:pic>
      <p:pic>
        <p:nvPicPr>
          <p:cNvPr id="8" name="图片 7">
            <a:extLst>
              <a:ext uri="{FF2B5EF4-FFF2-40B4-BE49-F238E27FC236}">
                <a16:creationId xmlns:a16="http://schemas.microsoft.com/office/drawing/2014/main" id="{C4C20E0D-1828-435B-A78E-DF5DA2AAD7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896" y="2541512"/>
            <a:ext cx="4327710" cy="2975720"/>
          </a:xfrm>
          <a:prstGeom prst="rect">
            <a:avLst/>
          </a:prstGeom>
        </p:spPr>
      </p:pic>
    </p:spTree>
    <p:extLst>
      <p:ext uri="{BB962C8B-B14F-4D97-AF65-F5344CB8AC3E}">
        <p14:creationId xmlns:p14="http://schemas.microsoft.com/office/powerpoint/2010/main" val="204005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黑体"/>
                <a:ea typeface="黑体"/>
                <a:cs typeface="黑体"/>
              </a:rPr>
              <a:t> </a:t>
            </a:r>
            <a:r>
              <a:rPr lang="zh-CN" altLang="zh-CN" dirty="0">
                <a:ea typeface="黑体"/>
                <a:cs typeface="黑体"/>
              </a:rPr>
              <a:t>4</a:t>
            </a:r>
            <a:r>
              <a:rPr lang="en-US" altLang="zh-CN" dirty="0">
                <a:ea typeface="黑体"/>
                <a:cs typeface="黑体"/>
              </a:rPr>
              <a:t>. Multi-state population </a:t>
            </a:r>
            <a:br>
              <a:rPr lang="en-US" altLang="zh-CN" dirty="0">
                <a:ea typeface="黑体"/>
                <a:cs typeface="黑体"/>
              </a:rPr>
            </a:br>
            <a:r>
              <a:rPr lang="en-US" altLang="zh-CN" dirty="0">
                <a:ea typeface="黑体"/>
                <a:cs typeface="黑体"/>
              </a:rPr>
              <a:t>projections</a:t>
            </a:r>
            <a:endParaRPr kumimoji="1" lang="zh-CN" altLang="en-US" dirty="0"/>
          </a:p>
        </p:txBody>
      </p:sp>
      <p:sp>
        <p:nvSpPr>
          <p:cNvPr id="3" name="内容占位符 2"/>
          <p:cNvSpPr>
            <a:spLocks noGrp="1"/>
          </p:cNvSpPr>
          <p:nvPr>
            <p:ph idx="1"/>
          </p:nvPr>
        </p:nvSpPr>
        <p:spPr>
          <a:xfrm>
            <a:off x="457200" y="1600200"/>
            <a:ext cx="8229600" cy="4718050"/>
          </a:xfrm>
        </p:spPr>
        <p:txBody>
          <a:bodyPr>
            <a:normAutofit fontScale="92500" lnSpcReduction="10000"/>
          </a:bodyPr>
          <a:lstStyle/>
          <a:p>
            <a:pPr marL="0" indent="0">
              <a:buNone/>
            </a:pPr>
            <a:r>
              <a:rPr lang="en-AU" altLang="zh-CN" sz="2400" dirty="0">
                <a:latin typeface="黑体"/>
                <a:ea typeface="黑体"/>
                <a:cs typeface="黑体"/>
              </a:rPr>
              <a:t>4.7 </a:t>
            </a:r>
            <a:r>
              <a:rPr lang="en-AU" altLang="zh-CN" sz="2400" dirty="0">
                <a:ea typeface="黑体"/>
                <a:cs typeface="黑体"/>
              </a:rPr>
              <a:t>Social insurance coverage of the target population</a:t>
            </a:r>
            <a:endParaRPr lang="en-US" altLang="zh-CN" sz="2400" b="1" dirty="0">
              <a:ea typeface="黑体"/>
              <a:cs typeface="黑体"/>
            </a:endParaRPr>
          </a:p>
          <a:p>
            <a:pPr marL="0" indent="0">
              <a:buNone/>
            </a:pPr>
            <a:endParaRPr lang="en-US" altLang="zh-CN" sz="2400" b="1" dirty="0">
              <a:latin typeface="黑体"/>
              <a:ea typeface="黑体"/>
              <a:cs typeface="黑体"/>
            </a:endParaRPr>
          </a:p>
          <a:p>
            <a:pPr marL="0" indent="0">
              <a:buNone/>
            </a:pPr>
            <a:endParaRPr lang="en-US" altLang="zh-CN" sz="2400" b="1" dirty="0">
              <a:latin typeface="黑体"/>
              <a:ea typeface="黑体"/>
              <a:cs typeface="黑体"/>
            </a:endParaRPr>
          </a:p>
          <a:p>
            <a:pPr marL="0" indent="0">
              <a:buNone/>
            </a:pPr>
            <a:endParaRPr lang="en-US" altLang="zh-CN" sz="2400" b="1" dirty="0">
              <a:latin typeface="黑体"/>
              <a:ea typeface="黑体"/>
              <a:cs typeface="黑体"/>
            </a:endParaRPr>
          </a:p>
          <a:p>
            <a:pPr marL="0" indent="0">
              <a:buNone/>
            </a:pPr>
            <a:endParaRPr lang="en-US" altLang="zh-CN" sz="2400" b="1" dirty="0">
              <a:latin typeface="黑体"/>
              <a:ea typeface="黑体"/>
              <a:cs typeface="黑体"/>
            </a:endParaRPr>
          </a:p>
          <a:p>
            <a:pPr marL="0" indent="0">
              <a:buNone/>
            </a:pPr>
            <a:endParaRPr lang="en-US" altLang="zh-CN" sz="2400" b="1" dirty="0">
              <a:latin typeface="黑体"/>
              <a:ea typeface="黑体"/>
              <a:cs typeface="黑体"/>
            </a:endParaRPr>
          </a:p>
          <a:p>
            <a:pPr marL="0" indent="0">
              <a:buNone/>
            </a:pPr>
            <a:endParaRPr lang="en-US" altLang="zh-CN" sz="1400" b="1" dirty="0">
              <a:latin typeface="黑体"/>
              <a:ea typeface="黑体"/>
              <a:cs typeface="黑体"/>
            </a:endParaRPr>
          </a:p>
          <a:p>
            <a:pPr marL="0" indent="0">
              <a:buNone/>
            </a:pPr>
            <a:endParaRPr lang="en-US" altLang="zh-CN" sz="1400" b="1" dirty="0">
              <a:latin typeface="黑体"/>
              <a:ea typeface="黑体"/>
              <a:cs typeface="黑体"/>
            </a:endParaRPr>
          </a:p>
          <a:p>
            <a:pPr marL="0" indent="0">
              <a:buNone/>
            </a:pPr>
            <a:endParaRPr lang="en-US" altLang="zh-CN" sz="1400" b="1" dirty="0">
              <a:latin typeface="黑体"/>
              <a:ea typeface="黑体"/>
              <a:cs typeface="黑体"/>
            </a:endParaRPr>
          </a:p>
          <a:p>
            <a:pPr marL="0" indent="0">
              <a:buNone/>
            </a:pPr>
            <a:endParaRPr lang="zh-CN" altLang="zh-CN" sz="1400" b="1" dirty="0">
              <a:ea typeface="黑体"/>
              <a:cs typeface="黑体"/>
            </a:endParaRPr>
          </a:p>
          <a:p>
            <a:r>
              <a:rPr lang="en-US" altLang="zh-CN" sz="2400" dirty="0">
                <a:ea typeface="黑体"/>
                <a:cs typeface="黑体"/>
              </a:rPr>
              <a:t>According to the current classification of insurance coverage groups, the predicted population trends of the eight groups are shown in the figure below. This report only lists the</a:t>
            </a:r>
            <a:r>
              <a:rPr lang="zh-CN" altLang="en-US" sz="2400" dirty="0">
                <a:ea typeface="黑体"/>
                <a:cs typeface="黑体"/>
              </a:rPr>
              <a:t> </a:t>
            </a:r>
            <a:r>
              <a:rPr lang="en-US" altLang="zh-CN" sz="2400" dirty="0" err="1">
                <a:ea typeface="黑体"/>
                <a:cs typeface="黑体"/>
              </a:rPr>
              <a:t>scenaio</a:t>
            </a:r>
            <a:r>
              <a:rPr lang="zh-CN" altLang="en-US" sz="2400" dirty="0">
                <a:ea typeface="黑体"/>
                <a:cs typeface="黑体"/>
              </a:rPr>
              <a:t> </a:t>
            </a:r>
            <a:r>
              <a:rPr lang="en-US" altLang="zh-CN" sz="2400" dirty="0">
                <a:ea typeface="黑体"/>
                <a:cs typeface="黑体"/>
              </a:rPr>
              <a:t>1</a:t>
            </a:r>
            <a:r>
              <a:rPr lang="zh-CN" altLang="en-US" sz="2400" dirty="0">
                <a:ea typeface="黑体"/>
                <a:cs typeface="黑体"/>
              </a:rPr>
              <a:t> </a:t>
            </a:r>
            <a:r>
              <a:rPr lang="en-US" altLang="zh-CN" sz="2400" dirty="0">
                <a:ea typeface="黑体"/>
                <a:cs typeface="黑体"/>
              </a:rPr>
              <a:t>result. As</a:t>
            </a:r>
            <a:r>
              <a:rPr lang="zh-CN" altLang="en-US" sz="2400" dirty="0">
                <a:ea typeface="黑体"/>
                <a:cs typeface="黑体"/>
              </a:rPr>
              <a:t> </a:t>
            </a:r>
            <a:r>
              <a:rPr lang="en-US" altLang="zh-CN" sz="2400" dirty="0">
                <a:ea typeface="黑体"/>
                <a:cs typeface="黑体"/>
              </a:rPr>
              <a:t>shown,</a:t>
            </a:r>
            <a:r>
              <a:rPr lang="zh-CN" altLang="en-US" sz="2400" dirty="0">
                <a:ea typeface="黑体"/>
                <a:cs typeface="黑体"/>
              </a:rPr>
              <a:t> </a:t>
            </a:r>
            <a:r>
              <a:rPr lang="en-US" altLang="zh-CN" sz="2400" dirty="0">
                <a:ea typeface="黑体"/>
                <a:cs typeface="黑体"/>
              </a:rPr>
              <a:t>the number of retired workers will increase significantly.</a:t>
            </a:r>
            <a:endParaRPr kumimoji="1" lang="zh-CN" altLang="en-US" sz="2400" dirty="0">
              <a:ea typeface="黑体"/>
              <a:cs typeface="黑体"/>
            </a:endParaRPr>
          </a:p>
        </p:txBody>
      </p:sp>
      <p:pic>
        <p:nvPicPr>
          <p:cNvPr id="5" name="图片 4">
            <a:extLst>
              <a:ext uri="{FF2B5EF4-FFF2-40B4-BE49-F238E27FC236}">
                <a16:creationId xmlns:a16="http://schemas.microsoft.com/office/drawing/2014/main" id="{B82C680F-FE23-4D46-84AC-5847837D9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988840"/>
            <a:ext cx="5112568" cy="2762372"/>
          </a:xfrm>
          <a:prstGeom prst="rect">
            <a:avLst/>
          </a:prstGeom>
        </p:spPr>
      </p:pic>
    </p:spTree>
    <p:extLst>
      <p:ext uri="{BB962C8B-B14F-4D97-AF65-F5344CB8AC3E}">
        <p14:creationId xmlns:p14="http://schemas.microsoft.com/office/powerpoint/2010/main" val="1909551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5.Conclusion</a:t>
            </a:r>
            <a:endParaRPr lang="zh-CN" altLang="zh-CN" dirty="0"/>
          </a:p>
        </p:txBody>
      </p:sp>
      <p:sp>
        <p:nvSpPr>
          <p:cNvPr id="3" name="内容占位符 2"/>
          <p:cNvSpPr>
            <a:spLocks noGrp="1"/>
          </p:cNvSpPr>
          <p:nvPr>
            <p:ph idx="1"/>
          </p:nvPr>
        </p:nvSpPr>
        <p:spPr>
          <a:xfrm>
            <a:off x="0" y="1600200"/>
            <a:ext cx="8964488" cy="4997152"/>
          </a:xfrm>
        </p:spPr>
        <p:txBody>
          <a:bodyPr>
            <a:noAutofit/>
          </a:bodyPr>
          <a:lstStyle/>
          <a:p>
            <a:pPr marL="0" indent="0">
              <a:buNone/>
            </a:pPr>
            <a:r>
              <a:rPr lang="en-US" altLang="zh-CN" sz="2400" dirty="0">
                <a:ea typeface="黑体"/>
                <a:cs typeface="黑体"/>
              </a:rPr>
              <a:t>The New Normal State of Population Structure</a:t>
            </a:r>
            <a:endParaRPr lang="zh-CN" altLang="zh-CN" sz="1000" b="1" dirty="0">
              <a:ea typeface="黑体"/>
              <a:cs typeface="黑体"/>
            </a:endParaRPr>
          </a:p>
          <a:p>
            <a:r>
              <a:rPr lang="en-US" altLang="zh-CN" sz="2400" dirty="0">
                <a:ea typeface="黑体"/>
                <a:cs typeface="黑体"/>
              </a:rPr>
              <a:t>China‘s natural population structure and social structure is currently in a period of rapid change</a:t>
            </a:r>
            <a:r>
              <a:rPr lang="zh-CN" altLang="zh-CN" sz="2400" dirty="0">
                <a:ea typeface="黑体"/>
                <a:cs typeface="黑体"/>
              </a:rPr>
              <a:t>.</a:t>
            </a:r>
            <a:r>
              <a:rPr lang="en-US" altLang="zh-CN" sz="2400" dirty="0">
                <a:ea typeface="黑体"/>
                <a:cs typeface="黑体"/>
              </a:rPr>
              <a:t>The biggest feature in</a:t>
            </a:r>
            <a:r>
              <a:rPr lang="zh-CN" altLang="en-US" sz="2400" dirty="0">
                <a:ea typeface="黑体"/>
                <a:cs typeface="黑体"/>
              </a:rPr>
              <a:t> </a:t>
            </a:r>
            <a:r>
              <a:rPr lang="en-US" altLang="zh-CN" sz="2400" dirty="0">
                <a:ea typeface="黑体"/>
                <a:cs typeface="黑体"/>
              </a:rPr>
              <a:t>this</a:t>
            </a:r>
            <a:r>
              <a:rPr lang="zh-CN" altLang="en-US" sz="2400" dirty="0">
                <a:ea typeface="黑体"/>
                <a:cs typeface="黑体"/>
              </a:rPr>
              <a:t> </a:t>
            </a:r>
            <a:r>
              <a:rPr lang="en-US" altLang="zh-CN" sz="2400" dirty="0">
                <a:ea typeface="黑体"/>
                <a:cs typeface="黑体"/>
              </a:rPr>
              <a:t>time</a:t>
            </a:r>
            <a:r>
              <a:rPr lang="zh-CN" altLang="en-US" sz="2400" dirty="0">
                <a:ea typeface="黑体"/>
                <a:cs typeface="黑体"/>
              </a:rPr>
              <a:t> </a:t>
            </a:r>
            <a:r>
              <a:rPr lang="en-US" altLang="zh-CN" sz="2400" dirty="0">
                <a:ea typeface="黑体"/>
                <a:cs typeface="黑体"/>
              </a:rPr>
              <a:t>is the aging of the intensified and highly</a:t>
            </a:r>
            <a:r>
              <a:rPr lang="zh-CN" altLang="en-US" sz="2400" dirty="0">
                <a:ea typeface="黑体"/>
                <a:cs typeface="黑体"/>
              </a:rPr>
              <a:t> </a:t>
            </a:r>
            <a:r>
              <a:rPr lang="en-US" altLang="zh-CN" sz="2400" dirty="0">
                <a:ea typeface="黑体"/>
                <a:cs typeface="黑体"/>
              </a:rPr>
              <a:t>achieved</a:t>
            </a:r>
            <a:r>
              <a:rPr lang="zh-CN" altLang="en-US" sz="2400" dirty="0">
                <a:ea typeface="黑体"/>
                <a:cs typeface="黑体"/>
              </a:rPr>
              <a:t> </a:t>
            </a:r>
            <a:r>
              <a:rPr lang="en-US" altLang="zh-CN" sz="2400" dirty="0">
                <a:ea typeface="黑体"/>
                <a:cs typeface="黑体"/>
              </a:rPr>
              <a:t> urbanization. Studies have shown that the three trends of population development in China are characterized by a reduction in the working age population, a low natural population growth rate and a significant increase in the quality of the population.</a:t>
            </a:r>
          </a:p>
          <a:p>
            <a:r>
              <a:rPr lang="en-US" altLang="zh-CN" sz="2400" dirty="0">
                <a:ea typeface="黑体"/>
                <a:cs typeface="黑体"/>
              </a:rPr>
              <a:t>Besides</a:t>
            </a:r>
            <a:r>
              <a:rPr lang="zh-CN" altLang="en-US" sz="2400" dirty="0">
                <a:ea typeface="黑体"/>
                <a:cs typeface="黑体"/>
              </a:rPr>
              <a:t> </a:t>
            </a:r>
            <a:r>
              <a:rPr lang="en-US" altLang="zh-CN" sz="2400" dirty="0">
                <a:ea typeface="黑体"/>
                <a:cs typeface="黑体"/>
              </a:rPr>
              <a:t>the world population will continue to grow</a:t>
            </a:r>
            <a:r>
              <a:rPr lang="zh-CN" altLang="en-US" sz="2400" dirty="0">
                <a:ea typeface="黑体"/>
                <a:cs typeface="黑体"/>
              </a:rPr>
              <a:t> </a:t>
            </a:r>
            <a:r>
              <a:rPr lang="en-US" altLang="zh-CN" sz="2400" dirty="0">
                <a:ea typeface="黑体"/>
                <a:cs typeface="黑体"/>
              </a:rPr>
              <a:t>in</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future. In the world with the development of global economic integration, the total population, quality, structure and distribution are the most</a:t>
            </a:r>
            <a:r>
              <a:rPr lang="zh-CN" altLang="en-US" sz="2400" dirty="0">
                <a:ea typeface="黑体"/>
                <a:cs typeface="黑体"/>
              </a:rPr>
              <a:t> </a:t>
            </a:r>
            <a:r>
              <a:rPr lang="en-US" altLang="zh-CN" sz="2400" dirty="0">
                <a:ea typeface="黑体"/>
                <a:cs typeface="黑体"/>
              </a:rPr>
              <a:t>significant</a:t>
            </a:r>
            <a:r>
              <a:rPr lang="zh-CN" altLang="en-US" sz="2400" dirty="0">
                <a:ea typeface="黑体"/>
                <a:cs typeface="黑体"/>
              </a:rPr>
              <a:t> </a:t>
            </a:r>
            <a:r>
              <a:rPr lang="en-US" altLang="zh-CN" sz="2400" dirty="0">
                <a:ea typeface="黑体"/>
                <a:cs typeface="黑体"/>
              </a:rPr>
              <a:t>factors that affect the competitiveness of all countries.</a:t>
            </a:r>
          </a:p>
          <a:p>
            <a:endParaRPr lang="en-US" altLang="zh-CN" sz="2400" dirty="0">
              <a:ea typeface="黑体"/>
              <a:cs typeface="黑体"/>
            </a:endParaRPr>
          </a:p>
        </p:txBody>
      </p:sp>
    </p:spTree>
    <p:extLst>
      <p:ext uri="{BB962C8B-B14F-4D97-AF65-F5344CB8AC3E}">
        <p14:creationId xmlns:p14="http://schemas.microsoft.com/office/powerpoint/2010/main" val="3019119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5.Conclusion</a:t>
            </a:r>
            <a:endParaRPr kumimoji="1" lang="zh-CN" altLang="en-US" dirty="0"/>
          </a:p>
        </p:txBody>
      </p:sp>
      <p:sp>
        <p:nvSpPr>
          <p:cNvPr id="3" name="内容占位符 2"/>
          <p:cNvSpPr>
            <a:spLocks noGrp="1"/>
          </p:cNvSpPr>
          <p:nvPr>
            <p:ph idx="1"/>
          </p:nvPr>
        </p:nvSpPr>
        <p:spPr/>
        <p:txBody>
          <a:bodyPr>
            <a:normAutofit/>
          </a:bodyPr>
          <a:lstStyle/>
          <a:p>
            <a:pPr marL="0" indent="0">
              <a:buNone/>
            </a:pPr>
            <a:r>
              <a:rPr lang="en-US" altLang="zh-CN" sz="2400" b="1" dirty="0">
                <a:latin typeface="黑体"/>
                <a:ea typeface="黑体"/>
                <a:cs typeface="黑体"/>
              </a:rPr>
              <a:t> </a:t>
            </a:r>
            <a:r>
              <a:rPr lang="en-US" altLang="zh-CN" sz="2400" dirty="0">
                <a:latin typeface="黑体"/>
                <a:ea typeface="黑体"/>
                <a:cs typeface="黑体"/>
              </a:rPr>
              <a:t>1.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proportion</a:t>
            </a:r>
            <a:r>
              <a:rPr lang="zh-CN" altLang="en-US" sz="2400" dirty="0">
                <a:ea typeface="黑体"/>
                <a:cs typeface="黑体"/>
              </a:rPr>
              <a:t> </a:t>
            </a:r>
            <a:r>
              <a:rPr lang="en-US" altLang="zh-CN" sz="2400" dirty="0">
                <a:ea typeface="黑体"/>
                <a:cs typeface="黑体"/>
              </a:rPr>
              <a:t>of</a:t>
            </a:r>
            <a:r>
              <a:rPr lang="zh-CN" altLang="en-US" sz="2400" dirty="0">
                <a:ea typeface="黑体"/>
                <a:cs typeface="黑体"/>
              </a:rPr>
              <a:t> </a:t>
            </a:r>
            <a:r>
              <a:rPr lang="en-US" altLang="zh-CN" sz="2400" dirty="0">
                <a:ea typeface="黑体"/>
                <a:cs typeface="黑体"/>
              </a:rPr>
              <a:t>Chinese</a:t>
            </a:r>
            <a:r>
              <a:rPr lang="zh-CN" altLang="en-US" sz="2400" dirty="0">
                <a:ea typeface="黑体"/>
                <a:cs typeface="黑体"/>
              </a:rPr>
              <a:t> </a:t>
            </a:r>
            <a:r>
              <a:rPr lang="en-US" altLang="zh-CN" sz="2400" dirty="0">
                <a:ea typeface="黑体"/>
                <a:cs typeface="黑体"/>
              </a:rPr>
              <a:t>people</a:t>
            </a:r>
            <a:r>
              <a:rPr lang="zh-CN" altLang="en-US" sz="2400" dirty="0">
                <a:ea typeface="黑体"/>
                <a:cs typeface="黑体"/>
              </a:rPr>
              <a:t> </a:t>
            </a:r>
            <a:r>
              <a:rPr lang="en-US" altLang="zh-CN" sz="2400" dirty="0">
                <a:ea typeface="黑体"/>
                <a:cs typeface="黑体"/>
              </a:rPr>
              <a:t>make</a:t>
            </a:r>
            <a:r>
              <a:rPr lang="zh-CN" altLang="en-US" sz="2400" dirty="0">
                <a:ea typeface="黑体"/>
                <a:cs typeface="黑体"/>
              </a:rPr>
              <a:t> </a:t>
            </a:r>
            <a:r>
              <a:rPr lang="en-US" altLang="zh-CN" sz="2400" dirty="0">
                <a:ea typeface="黑体"/>
                <a:cs typeface="黑体"/>
              </a:rPr>
              <a:t>up</a:t>
            </a:r>
            <a:r>
              <a:rPr lang="zh-CN" altLang="en-US" sz="2400" dirty="0">
                <a:ea typeface="黑体"/>
                <a:cs typeface="黑体"/>
              </a:rPr>
              <a:t> </a:t>
            </a:r>
            <a:r>
              <a:rPr lang="en-US" altLang="zh-CN" sz="2400" dirty="0">
                <a:ea typeface="黑体"/>
                <a:cs typeface="黑体"/>
              </a:rPr>
              <a:t>to</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whole</a:t>
            </a:r>
            <a:r>
              <a:rPr lang="zh-CN" altLang="en-US" sz="2400" dirty="0">
                <a:ea typeface="黑体"/>
                <a:cs typeface="黑体"/>
              </a:rPr>
              <a:t> </a:t>
            </a:r>
            <a:r>
              <a:rPr lang="en-US" altLang="zh-CN" sz="2400" dirty="0">
                <a:ea typeface="黑体"/>
                <a:cs typeface="黑体"/>
              </a:rPr>
              <a:t>population</a:t>
            </a:r>
            <a:r>
              <a:rPr lang="zh-CN" altLang="en-US" sz="2400" dirty="0">
                <a:ea typeface="黑体"/>
                <a:cs typeface="黑体"/>
              </a:rPr>
              <a:t> </a:t>
            </a:r>
            <a:r>
              <a:rPr lang="en-US" altLang="zh-CN" sz="2400" dirty="0">
                <a:ea typeface="黑体"/>
                <a:cs typeface="黑体"/>
              </a:rPr>
              <a:t>will</a:t>
            </a:r>
            <a:r>
              <a:rPr lang="zh-CN" altLang="en-US" sz="2400" dirty="0">
                <a:ea typeface="黑体"/>
                <a:cs typeface="黑体"/>
              </a:rPr>
              <a:t> </a:t>
            </a:r>
            <a:r>
              <a:rPr lang="en-US" altLang="zh-CN" sz="2400" dirty="0">
                <a:ea typeface="黑体"/>
                <a:cs typeface="黑体"/>
              </a:rPr>
              <a:t>decrease,</a:t>
            </a:r>
            <a:r>
              <a:rPr lang="zh-CN" altLang="en-US" sz="2400" dirty="0">
                <a:ea typeface="黑体"/>
                <a:cs typeface="黑体"/>
              </a:rPr>
              <a:t> </a:t>
            </a:r>
            <a:r>
              <a:rPr lang="en-US" altLang="zh-CN" sz="2400" dirty="0">
                <a:ea typeface="黑体"/>
                <a:cs typeface="黑体"/>
              </a:rPr>
              <a:t>but</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aging</a:t>
            </a:r>
            <a:r>
              <a:rPr lang="zh-CN" altLang="en-US" sz="2400" dirty="0">
                <a:ea typeface="黑体"/>
                <a:cs typeface="黑体"/>
              </a:rPr>
              <a:t> </a:t>
            </a:r>
            <a:r>
              <a:rPr lang="en-US" altLang="zh-CN" sz="2400" dirty="0">
                <a:ea typeface="黑体"/>
                <a:cs typeface="黑体"/>
              </a:rPr>
              <a:t>is</a:t>
            </a:r>
            <a:r>
              <a:rPr lang="zh-CN" altLang="en-US" sz="2400" dirty="0">
                <a:ea typeface="黑体"/>
                <a:cs typeface="黑体"/>
              </a:rPr>
              <a:t> </a:t>
            </a:r>
            <a:r>
              <a:rPr lang="en-US" altLang="zh-CN" sz="2400" dirty="0">
                <a:ea typeface="黑体"/>
                <a:cs typeface="黑体"/>
              </a:rPr>
              <a:t>much</a:t>
            </a:r>
            <a:r>
              <a:rPr lang="zh-CN" altLang="en-US" sz="2400" dirty="0">
                <a:ea typeface="黑体"/>
                <a:cs typeface="黑体"/>
              </a:rPr>
              <a:t> </a:t>
            </a:r>
            <a:r>
              <a:rPr lang="en-US" altLang="zh-CN" sz="2400" dirty="0">
                <a:ea typeface="黑体"/>
                <a:cs typeface="黑体"/>
              </a:rPr>
              <a:t>higher</a:t>
            </a:r>
            <a:r>
              <a:rPr lang="zh-CN" altLang="en-US" sz="2400" dirty="0">
                <a:ea typeface="黑体"/>
                <a:cs typeface="黑体"/>
              </a:rPr>
              <a:t> </a:t>
            </a:r>
            <a:r>
              <a:rPr lang="en-US" altLang="zh-CN" sz="2400" dirty="0">
                <a:ea typeface="黑体"/>
                <a:cs typeface="黑体"/>
              </a:rPr>
              <a:t>than</a:t>
            </a:r>
            <a:r>
              <a:rPr lang="zh-CN" altLang="en-US" sz="2400" dirty="0">
                <a:ea typeface="黑体"/>
                <a:cs typeface="黑体"/>
              </a:rPr>
              <a:t> </a:t>
            </a:r>
            <a:r>
              <a:rPr lang="en-US" altLang="zh-CN" sz="2400" dirty="0">
                <a:ea typeface="黑体"/>
                <a:cs typeface="黑体"/>
              </a:rPr>
              <a:t>world</a:t>
            </a:r>
            <a:r>
              <a:rPr lang="zh-CN" altLang="en-US" sz="2400" dirty="0">
                <a:ea typeface="黑体"/>
                <a:cs typeface="黑体"/>
              </a:rPr>
              <a:t> </a:t>
            </a:r>
            <a:r>
              <a:rPr lang="en-US" altLang="zh-CN" sz="2400" dirty="0">
                <a:ea typeface="黑体"/>
                <a:cs typeface="黑体"/>
              </a:rPr>
              <a:t>average</a:t>
            </a:r>
            <a:r>
              <a:rPr lang="zh-CN" altLang="en-US" sz="2400" dirty="0">
                <a:ea typeface="黑体"/>
                <a:cs typeface="黑体"/>
              </a:rPr>
              <a:t> </a:t>
            </a:r>
            <a:r>
              <a:rPr lang="en-US" altLang="zh-CN" sz="2400" dirty="0">
                <a:ea typeface="黑体"/>
                <a:cs typeface="黑体"/>
              </a:rPr>
              <a:t>level.</a:t>
            </a:r>
          </a:p>
          <a:p>
            <a:pPr marL="0" indent="0">
              <a:buNone/>
            </a:pPr>
            <a:r>
              <a:rPr lang="zh-CN" altLang="zh-CN" sz="2400" dirty="0">
                <a:ea typeface="黑体"/>
                <a:cs typeface="黑体"/>
              </a:rPr>
              <a:t> </a:t>
            </a:r>
            <a:r>
              <a:rPr lang="zh-CN" altLang="en-US" sz="2400" dirty="0">
                <a:ea typeface="黑体"/>
                <a:cs typeface="黑体"/>
              </a:rPr>
              <a:t>  </a:t>
            </a:r>
            <a:r>
              <a:rPr lang="en-US" altLang="zh-CN" sz="2400" dirty="0">
                <a:ea typeface="黑体"/>
                <a:cs typeface="黑体"/>
              </a:rPr>
              <a:t>Till</a:t>
            </a:r>
            <a:r>
              <a:rPr lang="zh-CN" altLang="en-US" sz="2400" dirty="0">
                <a:ea typeface="黑体"/>
                <a:cs typeface="黑体"/>
              </a:rPr>
              <a:t> </a:t>
            </a:r>
            <a:r>
              <a:rPr lang="en-US" altLang="zh-CN" sz="2400" dirty="0">
                <a:ea typeface="黑体"/>
                <a:cs typeface="黑体"/>
              </a:rPr>
              <a:t>2091,</a:t>
            </a:r>
            <a:r>
              <a:rPr lang="zh-CN" altLang="en-US" sz="2400" dirty="0">
                <a:ea typeface="黑体"/>
                <a:cs typeface="黑体"/>
              </a:rPr>
              <a:t> </a:t>
            </a:r>
            <a:r>
              <a:rPr lang="en-US" altLang="zh-CN" sz="2400" dirty="0">
                <a:ea typeface="黑体"/>
                <a:cs typeface="黑体"/>
              </a:rPr>
              <a:t>there</a:t>
            </a:r>
            <a:r>
              <a:rPr lang="zh-CN" altLang="en-US" sz="2400" dirty="0">
                <a:ea typeface="黑体"/>
                <a:cs typeface="黑体"/>
              </a:rPr>
              <a:t> </a:t>
            </a:r>
            <a:r>
              <a:rPr lang="en-US" altLang="zh-CN" sz="2400" dirty="0">
                <a:ea typeface="黑体"/>
                <a:cs typeface="黑体"/>
              </a:rPr>
              <a:t>is</a:t>
            </a:r>
            <a:r>
              <a:rPr lang="zh-CN" altLang="en-US" sz="2400" dirty="0">
                <a:ea typeface="黑体"/>
                <a:cs typeface="黑体"/>
              </a:rPr>
              <a:t> </a:t>
            </a:r>
            <a:r>
              <a:rPr lang="en-US" altLang="zh-CN" sz="2400" dirty="0">
                <a:ea typeface="黑体"/>
                <a:cs typeface="黑体"/>
              </a:rPr>
              <a:t>going</a:t>
            </a:r>
            <a:r>
              <a:rPr lang="zh-CN" altLang="en-US" sz="2400" dirty="0">
                <a:ea typeface="黑体"/>
                <a:cs typeface="黑体"/>
              </a:rPr>
              <a:t> </a:t>
            </a:r>
            <a:r>
              <a:rPr lang="en-US" altLang="zh-CN" sz="2400" dirty="0">
                <a:ea typeface="黑体"/>
                <a:cs typeface="黑体"/>
              </a:rPr>
              <a:t>to</a:t>
            </a:r>
            <a:r>
              <a:rPr lang="zh-CN" altLang="en-US" sz="2400" dirty="0">
                <a:ea typeface="黑体"/>
                <a:cs typeface="黑体"/>
              </a:rPr>
              <a:t> </a:t>
            </a:r>
            <a:r>
              <a:rPr lang="en-US" altLang="zh-CN" sz="2400" dirty="0">
                <a:ea typeface="黑体"/>
                <a:cs typeface="黑体"/>
              </a:rPr>
              <a:t>be</a:t>
            </a:r>
            <a:r>
              <a:rPr lang="zh-CN" altLang="en-US" sz="2400" dirty="0">
                <a:ea typeface="黑体"/>
                <a:cs typeface="黑体"/>
              </a:rPr>
              <a:t> </a:t>
            </a:r>
            <a:r>
              <a:rPr lang="en-US" altLang="zh-CN" sz="2400" dirty="0">
                <a:ea typeface="黑体"/>
                <a:cs typeface="黑体"/>
              </a:rPr>
              <a:t>every</a:t>
            </a:r>
            <a:r>
              <a:rPr lang="zh-CN" altLang="en-US" sz="2400" dirty="0">
                <a:ea typeface="黑体"/>
                <a:cs typeface="黑体"/>
              </a:rPr>
              <a:t> </a:t>
            </a:r>
            <a:r>
              <a:rPr lang="en-US" altLang="zh-CN" sz="2400" dirty="0">
                <a:ea typeface="黑体"/>
                <a:cs typeface="黑体"/>
              </a:rPr>
              <a:t>10</a:t>
            </a:r>
            <a:r>
              <a:rPr lang="zh-CN" altLang="en-US" sz="2400" dirty="0">
                <a:ea typeface="黑体"/>
                <a:cs typeface="黑体"/>
              </a:rPr>
              <a:t> </a:t>
            </a:r>
            <a:r>
              <a:rPr lang="en-US" altLang="zh-CN" sz="2400" dirty="0">
                <a:ea typeface="黑体"/>
                <a:cs typeface="黑体"/>
              </a:rPr>
              <a:t>people</a:t>
            </a:r>
            <a:r>
              <a:rPr lang="zh-CN" altLang="en-US" sz="2400" dirty="0">
                <a:ea typeface="黑体"/>
                <a:cs typeface="黑体"/>
              </a:rPr>
              <a:t> </a:t>
            </a:r>
            <a:r>
              <a:rPr lang="en-US" altLang="zh-CN" sz="2400" dirty="0">
                <a:ea typeface="黑体"/>
                <a:cs typeface="黑体"/>
              </a:rPr>
              <a:t>in</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world</a:t>
            </a:r>
            <a:r>
              <a:rPr lang="zh-CN" altLang="en-US" sz="2400" dirty="0">
                <a:ea typeface="黑体"/>
                <a:cs typeface="黑体"/>
              </a:rPr>
              <a:t> </a:t>
            </a:r>
            <a:r>
              <a:rPr lang="en-US" altLang="zh-CN" sz="2400" dirty="0">
                <a:ea typeface="黑体"/>
                <a:cs typeface="黑体"/>
              </a:rPr>
              <a:t>have</a:t>
            </a:r>
            <a:r>
              <a:rPr lang="zh-CN" altLang="en-US" sz="2400" dirty="0">
                <a:ea typeface="黑体"/>
                <a:cs typeface="黑体"/>
              </a:rPr>
              <a:t> </a:t>
            </a:r>
            <a:r>
              <a:rPr lang="en-US" altLang="zh-CN" sz="2400" dirty="0">
                <a:ea typeface="黑体"/>
                <a:cs typeface="黑体"/>
              </a:rPr>
              <a:t>a</a:t>
            </a:r>
            <a:r>
              <a:rPr lang="zh-CN" altLang="en-US" sz="2400" dirty="0">
                <a:ea typeface="黑体"/>
                <a:cs typeface="黑体"/>
              </a:rPr>
              <a:t> </a:t>
            </a:r>
            <a:r>
              <a:rPr lang="en-US" altLang="zh-CN" sz="2400" dirty="0">
                <a:ea typeface="黑体"/>
                <a:cs typeface="黑体"/>
              </a:rPr>
              <a:t>Chinese</a:t>
            </a:r>
            <a:r>
              <a:rPr lang="zh-CN" altLang="en-US" sz="2400" dirty="0">
                <a:ea typeface="黑体"/>
                <a:cs typeface="黑体"/>
              </a:rPr>
              <a:t> </a:t>
            </a:r>
            <a:r>
              <a:rPr lang="en-US" altLang="zh-CN" sz="2400" dirty="0">
                <a:ea typeface="黑体"/>
                <a:cs typeface="黑体"/>
              </a:rPr>
              <a:t>person.</a:t>
            </a:r>
            <a:r>
              <a:rPr lang="zh-CN" altLang="en-US" sz="2400" dirty="0">
                <a:ea typeface="黑体"/>
                <a:cs typeface="黑体"/>
              </a:rPr>
              <a:t> </a:t>
            </a:r>
            <a:r>
              <a:rPr lang="en-US" altLang="zh-CN" sz="2400" dirty="0">
                <a:ea typeface="黑体"/>
                <a:cs typeface="黑体"/>
              </a:rPr>
              <a:t>But</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for</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people</a:t>
            </a:r>
            <a:r>
              <a:rPr lang="zh-CN" altLang="en-US" sz="2400" dirty="0">
                <a:ea typeface="黑体"/>
                <a:cs typeface="黑体"/>
              </a:rPr>
              <a:t> </a:t>
            </a:r>
            <a:r>
              <a:rPr lang="en-US" altLang="zh-CN" sz="2400" dirty="0">
                <a:ea typeface="黑体"/>
                <a:cs typeface="黑体"/>
              </a:rPr>
              <a:t>over</a:t>
            </a:r>
            <a:r>
              <a:rPr lang="zh-CN" altLang="en-US" sz="2400" dirty="0">
                <a:ea typeface="黑体"/>
                <a:cs typeface="黑体"/>
              </a:rPr>
              <a:t> </a:t>
            </a:r>
            <a:r>
              <a:rPr lang="en-US" altLang="zh-CN" sz="2400" dirty="0">
                <a:ea typeface="黑体"/>
                <a:cs typeface="黑体"/>
              </a:rPr>
              <a:t>65</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situation</a:t>
            </a:r>
            <a:r>
              <a:rPr lang="zh-CN" altLang="en-US" sz="2400" dirty="0">
                <a:ea typeface="黑体"/>
                <a:cs typeface="黑体"/>
              </a:rPr>
              <a:t> </a:t>
            </a:r>
            <a:r>
              <a:rPr lang="en-US" altLang="zh-CN" sz="2400" dirty="0">
                <a:ea typeface="黑体"/>
                <a:cs typeface="黑体"/>
              </a:rPr>
              <a:t>is</a:t>
            </a:r>
            <a:r>
              <a:rPr lang="zh-CN" altLang="en-US" sz="2400" dirty="0">
                <a:ea typeface="黑体"/>
                <a:cs typeface="黑体"/>
              </a:rPr>
              <a:t> </a:t>
            </a:r>
            <a:r>
              <a:rPr lang="en-US" altLang="zh-CN" sz="2400" dirty="0">
                <a:ea typeface="黑体"/>
                <a:cs typeface="黑体"/>
              </a:rPr>
              <a:t>getting</a:t>
            </a:r>
            <a:r>
              <a:rPr lang="zh-CN" altLang="en-US" sz="2400" dirty="0">
                <a:ea typeface="黑体"/>
                <a:cs typeface="黑体"/>
              </a:rPr>
              <a:t> </a:t>
            </a:r>
            <a:r>
              <a:rPr lang="en-US" altLang="zh-CN" sz="2400" dirty="0">
                <a:ea typeface="黑体"/>
                <a:cs typeface="黑体"/>
              </a:rPr>
              <a:t>worse.</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proportion</a:t>
            </a:r>
            <a:r>
              <a:rPr lang="zh-CN" altLang="en-US" sz="2400" dirty="0">
                <a:ea typeface="黑体"/>
                <a:cs typeface="黑体"/>
              </a:rPr>
              <a:t> </a:t>
            </a:r>
            <a:r>
              <a:rPr lang="en-US" altLang="zh-CN" sz="2400" dirty="0">
                <a:ea typeface="黑体"/>
                <a:cs typeface="黑体"/>
              </a:rPr>
              <a:t>of</a:t>
            </a:r>
            <a:r>
              <a:rPr lang="zh-CN" altLang="en-US" sz="2400" dirty="0">
                <a:ea typeface="黑体"/>
                <a:cs typeface="黑体"/>
              </a:rPr>
              <a:t> </a:t>
            </a:r>
            <a:r>
              <a:rPr lang="en-US" altLang="zh-CN" sz="2400" dirty="0">
                <a:ea typeface="黑体"/>
                <a:cs typeface="黑体"/>
              </a:rPr>
              <a:t>Chinese</a:t>
            </a:r>
            <a:r>
              <a:rPr lang="zh-CN" altLang="en-US" sz="2400" dirty="0">
                <a:ea typeface="黑体"/>
                <a:cs typeface="黑体"/>
              </a:rPr>
              <a:t> </a:t>
            </a:r>
            <a:r>
              <a:rPr lang="en-US" altLang="zh-CN" sz="2400" dirty="0">
                <a:ea typeface="黑体"/>
                <a:cs typeface="黑体"/>
              </a:rPr>
              <a:t>elderly</a:t>
            </a:r>
            <a:r>
              <a:rPr lang="zh-CN" altLang="en-US" sz="2400" dirty="0">
                <a:ea typeface="黑体"/>
                <a:cs typeface="黑体"/>
              </a:rPr>
              <a:t> </a:t>
            </a:r>
            <a:r>
              <a:rPr lang="en-US" altLang="zh-CN" sz="2400" dirty="0">
                <a:ea typeface="黑体"/>
                <a:cs typeface="黑体"/>
              </a:rPr>
              <a:t>remained</a:t>
            </a:r>
            <a:r>
              <a:rPr lang="zh-CN" altLang="en-US" sz="2400" dirty="0">
                <a:ea typeface="黑体"/>
                <a:cs typeface="黑体"/>
              </a:rPr>
              <a:t> </a:t>
            </a:r>
            <a:r>
              <a:rPr lang="en-US" altLang="zh-CN" sz="2400" dirty="0">
                <a:ea typeface="黑体"/>
                <a:cs typeface="黑体"/>
              </a:rPr>
              <a:t>over</a:t>
            </a:r>
            <a:r>
              <a:rPr lang="zh-CN" altLang="en-US" sz="2400" dirty="0">
                <a:ea typeface="黑体"/>
                <a:cs typeface="黑体"/>
              </a:rPr>
              <a:t> </a:t>
            </a:r>
            <a:r>
              <a:rPr lang="en-US" altLang="zh-CN" sz="2400" dirty="0">
                <a:ea typeface="黑体"/>
                <a:cs typeface="黑体"/>
              </a:rPr>
              <a:t>20%</a:t>
            </a:r>
            <a:r>
              <a:rPr lang="zh-CN" altLang="en-US" sz="2400" dirty="0">
                <a:ea typeface="黑体"/>
                <a:cs typeface="黑体"/>
              </a:rPr>
              <a:t> </a:t>
            </a:r>
            <a:r>
              <a:rPr lang="en-US" altLang="zh-CN" sz="2400" dirty="0">
                <a:ea typeface="黑体"/>
                <a:cs typeface="黑体"/>
              </a:rPr>
              <a:t>before</a:t>
            </a:r>
            <a:r>
              <a:rPr lang="zh-CN" altLang="en-US" sz="2400" dirty="0">
                <a:ea typeface="黑体"/>
                <a:cs typeface="黑体"/>
              </a:rPr>
              <a:t> </a:t>
            </a:r>
            <a:r>
              <a:rPr lang="en-US" altLang="zh-CN" sz="2400" dirty="0">
                <a:ea typeface="黑体"/>
                <a:cs typeface="黑体"/>
              </a:rPr>
              <a:t>2070.</a:t>
            </a:r>
            <a:r>
              <a:rPr lang="zh-CN" altLang="en-US" sz="2400" dirty="0">
                <a:ea typeface="黑体"/>
                <a:cs typeface="黑体"/>
              </a:rPr>
              <a:t> </a:t>
            </a:r>
            <a:r>
              <a:rPr lang="en-US" altLang="zh-CN" sz="2400" dirty="0">
                <a:ea typeface="黑体"/>
                <a:cs typeface="黑体"/>
              </a:rPr>
              <a:t>And</a:t>
            </a:r>
            <a:r>
              <a:rPr lang="zh-CN" altLang="en-US" sz="2400" dirty="0">
                <a:ea typeface="黑体"/>
                <a:cs typeface="黑体"/>
              </a:rPr>
              <a:t> </a:t>
            </a:r>
            <a:r>
              <a:rPr lang="en-US" altLang="zh-CN" sz="2400" dirty="0">
                <a:ea typeface="黑体"/>
                <a:cs typeface="黑体"/>
              </a:rPr>
              <a:t>it</a:t>
            </a:r>
            <a:r>
              <a:rPr lang="zh-CN" altLang="en-US" sz="2400" dirty="0">
                <a:ea typeface="黑体"/>
                <a:cs typeface="黑体"/>
              </a:rPr>
              <a:t> </a:t>
            </a:r>
            <a:r>
              <a:rPr lang="en-US" altLang="zh-CN" sz="2400" dirty="0">
                <a:ea typeface="黑体"/>
                <a:cs typeface="黑体"/>
              </a:rPr>
              <a:t>will</a:t>
            </a:r>
            <a:r>
              <a:rPr lang="zh-CN" altLang="en-US" sz="2400" dirty="0">
                <a:ea typeface="黑体"/>
                <a:cs typeface="黑体"/>
              </a:rPr>
              <a:t> </a:t>
            </a:r>
            <a:r>
              <a:rPr lang="en-US" altLang="zh-CN" sz="2400" dirty="0">
                <a:ea typeface="黑体"/>
                <a:cs typeface="黑体"/>
              </a:rPr>
              <a:t>reach</a:t>
            </a:r>
            <a:r>
              <a:rPr lang="zh-CN" altLang="en-US" sz="2400" dirty="0">
                <a:ea typeface="黑体"/>
                <a:cs typeface="黑体"/>
              </a:rPr>
              <a:t> </a:t>
            </a:r>
            <a:r>
              <a:rPr lang="en-US" altLang="zh-CN" sz="2400" dirty="0">
                <a:ea typeface="黑体"/>
                <a:cs typeface="黑体"/>
              </a:rPr>
              <a:t>peak</a:t>
            </a:r>
            <a:r>
              <a:rPr lang="zh-CN" altLang="en-US" sz="2400" dirty="0">
                <a:ea typeface="黑体"/>
                <a:cs typeface="黑体"/>
              </a:rPr>
              <a:t> </a:t>
            </a:r>
            <a:r>
              <a:rPr lang="en-US" altLang="zh-CN" sz="2400" dirty="0">
                <a:ea typeface="黑体"/>
                <a:cs typeface="黑体"/>
              </a:rPr>
              <a:t>at</a:t>
            </a:r>
            <a:r>
              <a:rPr lang="zh-CN" altLang="en-US" sz="2400" dirty="0">
                <a:ea typeface="黑体"/>
                <a:cs typeface="黑体"/>
              </a:rPr>
              <a:t> </a:t>
            </a:r>
            <a:r>
              <a:rPr lang="en-US" altLang="zh-CN" sz="2400" dirty="0">
                <a:ea typeface="黑体"/>
                <a:cs typeface="黑体"/>
              </a:rPr>
              <a:t>26%</a:t>
            </a:r>
            <a:r>
              <a:rPr lang="zh-CN" altLang="en-US" sz="2400" dirty="0">
                <a:ea typeface="黑体"/>
                <a:cs typeface="黑体"/>
              </a:rPr>
              <a:t> </a:t>
            </a:r>
            <a:r>
              <a:rPr lang="en-US" altLang="zh-CN" sz="2400" dirty="0">
                <a:ea typeface="黑体"/>
                <a:cs typeface="黑体"/>
              </a:rPr>
              <a:t>in</a:t>
            </a:r>
            <a:r>
              <a:rPr lang="zh-CN" altLang="en-US" sz="2400" dirty="0">
                <a:ea typeface="黑体"/>
                <a:cs typeface="黑体"/>
              </a:rPr>
              <a:t> </a:t>
            </a:r>
            <a:r>
              <a:rPr lang="en-US" altLang="zh-CN" sz="2400" dirty="0">
                <a:ea typeface="黑体"/>
                <a:cs typeface="黑体"/>
              </a:rPr>
              <a:t>2040.</a:t>
            </a:r>
          </a:p>
        </p:txBody>
      </p:sp>
      <p:pic>
        <p:nvPicPr>
          <p:cNvPr id="4" name="图片 3">
            <a:extLst>
              <a:ext uri="{FF2B5EF4-FFF2-40B4-BE49-F238E27FC236}">
                <a16:creationId xmlns:a16="http://schemas.microsoft.com/office/drawing/2014/main" id="{08B41701-E54E-40C3-9995-BB19F318A155}"/>
              </a:ext>
            </a:extLst>
          </p:cNvPr>
          <p:cNvPicPr>
            <a:picLocks noChangeAspect="1"/>
          </p:cNvPicPr>
          <p:nvPr/>
        </p:nvPicPr>
        <p:blipFill>
          <a:blip r:embed="rId2"/>
          <a:stretch>
            <a:fillRect/>
          </a:stretch>
        </p:blipFill>
        <p:spPr>
          <a:xfrm>
            <a:off x="539552" y="4257123"/>
            <a:ext cx="3557091" cy="2531100"/>
          </a:xfrm>
          <a:prstGeom prst="rect">
            <a:avLst/>
          </a:prstGeom>
        </p:spPr>
      </p:pic>
      <p:pic>
        <p:nvPicPr>
          <p:cNvPr id="6" name="图片 5">
            <a:extLst>
              <a:ext uri="{FF2B5EF4-FFF2-40B4-BE49-F238E27FC236}">
                <a16:creationId xmlns:a16="http://schemas.microsoft.com/office/drawing/2014/main" id="{5CE6CAD5-0F57-4CF6-B8CC-DED1317402B5}"/>
              </a:ext>
            </a:extLst>
          </p:cNvPr>
          <p:cNvPicPr>
            <a:picLocks noChangeAspect="1"/>
          </p:cNvPicPr>
          <p:nvPr/>
        </p:nvPicPr>
        <p:blipFill>
          <a:blip r:embed="rId3"/>
          <a:stretch>
            <a:fillRect/>
          </a:stretch>
        </p:blipFill>
        <p:spPr>
          <a:xfrm>
            <a:off x="4903341" y="4286714"/>
            <a:ext cx="3557091" cy="2520811"/>
          </a:xfrm>
          <a:prstGeom prst="rect">
            <a:avLst/>
          </a:prstGeom>
        </p:spPr>
      </p:pic>
    </p:spTree>
    <p:extLst>
      <p:ext uri="{BB962C8B-B14F-4D97-AF65-F5344CB8AC3E}">
        <p14:creationId xmlns:p14="http://schemas.microsoft.com/office/powerpoint/2010/main" val="2614663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5.Conclusion</a:t>
            </a:r>
            <a:endParaRPr kumimoji="1" lang="zh-CN" altLang="en-US" dirty="0"/>
          </a:p>
        </p:txBody>
      </p:sp>
      <p:sp>
        <p:nvSpPr>
          <p:cNvPr id="3" name="内容占位符 2"/>
          <p:cNvSpPr>
            <a:spLocks noGrp="1"/>
          </p:cNvSpPr>
          <p:nvPr>
            <p:ph idx="1"/>
          </p:nvPr>
        </p:nvSpPr>
        <p:spPr>
          <a:xfrm>
            <a:off x="457200" y="1600200"/>
            <a:ext cx="8229600" cy="5257800"/>
          </a:xfrm>
        </p:spPr>
        <p:txBody>
          <a:bodyPr>
            <a:normAutofit/>
          </a:bodyPr>
          <a:lstStyle/>
          <a:p>
            <a:pPr marL="0" indent="0">
              <a:buNone/>
            </a:pPr>
            <a:r>
              <a:rPr lang="en-US" altLang="zh-CN" sz="2400" dirty="0">
                <a:ea typeface="黑体"/>
                <a:cs typeface="黑体"/>
              </a:rPr>
              <a:t>2. The "zigzag" pyramid structure of the Chinese population is unlikely to change in the next 50 years.</a:t>
            </a:r>
            <a:endParaRPr lang="en-US" altLang="zh-CN" sz="2400" b="1" dirty="0">
              <a:ea typeface="黑体"/>
              <a:cs typeface="黑体"/>
            </a:endParaRPr>
          </a:p>
          <a:p>
            <a:pPr marL="0" indent="0">
              <a:buNone/>
            </a:pPr>
            <a:endParaRPr lang="en-US" altLang="zh-CN" sz="2400" b="1" dirty="0">
              <a:latin typeface="黑体"/>
              <a:ea typeface="黑体"/>
              <a:cs typeface="黑体"/>
            </a:endParaRPr>
          </a:p>
          <a:p>
            <a:pPr marL="0" indent="0">
              <a:buNone/>
            </a:pPr>
            <a:endParaRPr lang="en-US" altLang="zh-CN" sz="2400" b="1" dirty="0">
              <a:latin typeface="黑体"/>
              <a:ea typeface="黑体"/>
              <a:cs typeface="黑体"/>
            </a:endParaRPr>
          </a:p>
          <a:p>
            <a:pPr marL="0" indent="0">
              <a:buNone/>
            </a:pPr>
            <a:endParaRPr lang="en-US" altLang="zh-CN" sz="2400" b="1" dirty="0">
              <a:latin typeface="黑体"/>
              <a:ea typeface="黑体"/>
              <a:cs typeface="黑体"/>
            </a:endParaRPr>
          </a:p>
          <a:p>
            <a:pPr marL="0" indent="0">
              <a:buNone/>
            </a:pPr>
            <a:endParaRPr lang="en-US" altLang="zh-CN" sz="2400" b="1" dirty="0">
              <a:latin typeface="黑体"/>
              <a:ea typeface="黑体"/>
              <a:cs typeface="黑体"/>
            </a:endParaRPr>
          </a:p>
          <a:p>
            <a:pPr marL="0" indent="0">
              <a:buNone/>
            </a:pPr>
            <a:endParaRPr lang="en-US" altLang="zh-CN" sz="2400" b="1" dirty="0">
              <a:latin typeface="黑体"/>
              <a:ea typeface="黑体"/>
              <a:cs typeface="黑体"/>
            </a:endParaRPr>
          </a:p>
          <a:p>
            <a:pPr marL="0" indent="0">
              <a:buNone/>
            </a:pPr>
            <a:endParaRPr lang="zh-CN" altLang="zh-CN" sz="1400" dirty="0">
              <a:latin typeface="黑体"/>
              <a:ea typeface="黑体"/>
              <a:cs typeface="黑体"/>
            </a:endParaRPr>
          </a:p>
          <a:p>
            <a:r>
              <a:rPr lang="en-US" altLang="zh-CN" sz="2400" dirty="0">
                <a:ea typeface="黑体"/>
                <a:cs typeface="黑体"/>
              </a:rPr>
              <a:t>Figure 3.22 and Figure 3.24 show the “</a:t>
            </a:r>
            <a:r>
              <a:rPr lang="en-US" altLang="zh-CN" sz="2400" dirty="0" err="1">
                <a:ea typeface="黑体"/>
                <a:cs typeface="黑体"/>
              </a:rPr>
              <a:t>Zigzag”population</a:t>
            </a:r>
            <a:r>
              <a:rPr lang="en-US" altLang="zh-CN" sz="2400" dirty="0">
                <a:ea typeface="黑体"/>
                <a:cs typeface="黑体"/>
              </a:rPr>
              <a:t> pyramid in China and the normal population pyramid in the world. It can be said that no population policy can change such a structure from</a:t>
            </a:r>
            <a:r>
              <a:rPr lang="zh-CN" altLang="en-US" sz="2400" dirty="0">
                <a:ea typeface="黑体"/>
                <a:cs typeface="黑体"/>
              </a:rPr>
              <a:t> </a:t>
            </a:r>
            <a:r>
              <a:rPr lang="en-US" altLang="zh-CN" sz="2400" dirty="0">
                <a:ea typeface="黑体"/>
                <a:cs typeface="黑体"/>
              </a:rPr>
              <a:t>now</a:t>
            </a:r>
            <a:r>
              <a:rPr lang="zh-CN" altLang="en-US" sz="2400" dirty="0">
                <a:ea typeface="黑体"/>
                <a:cs typeface="黑体"/>
              </a:rPr>
              <a:t> </a:t>
            </a:r>
            <a:r>
              <a:rPr lang="en-US" altLang="zh-CN" sz="2400" dirty="0">
                <a:ea typeface="黑体"/>
                <a:cs typeface="黑体"/>
              </a:rPr>
              <a:t>in a short period of time.</a:t>
            </a:r>
            <a:endParaRPr kumimoji="1" lang="zh-CN" altLang="en-US" sz="2400" dirty="0">
              <a:ea typeface="黑体"/>
              <a:cs typeface="黑体"/>
            </a:endParaRPr>
          </a:p>
        </p:txBody>
      </p:sp>
      <p:pic>
        <p:nvPicPr>
          <p:cNvPr id="9" name="图片 8">
            <a:extLst>
              <a:ext uri="{FF2B5EF4-FFF2-40B4-BE49-F238E27FC236}">
                <a16:creationId xmlns:a16="http://schemas.microsoft.com/office/drawing/2014/main" id="{9C78160B-445C-4F2B-A17B-E27CB87F6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348880"/>
            <a:ext cx="7344816" cy="2520394"/>
          </a:xfrm>
          <a:prstGeom prst="rect">
            <a:avLst/>
          </a:prstGeom>
        </p:spPr>
      </p:pic>
      <p:pic>
        <p:nvPicPr>
          <p:cNvPr id="7" name="图片 6">
            <a:extLst>
              <a:ext uri="{FF2B5EF4-FFF2-40B4-BE49-F238E27FC236}">
                <a16:creationId xmlns:a16="http://schemas.microsoft.com/office/drawing/2014/main" id="{4A87539F-2ED2-4378-B40A-BC40EA425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339336"/>
            <a:ext cx="7272808" cy="2529938"/>
          </a:xfrm>
          <a:prstGeom prst="rect">
            <a:avLst/>
          </a:prstGeom>
        </p:spPr>
      </p:pic>
    </p:spTree>
    <p:extLst>
      <p:ext uri="{BB962C8B-B14F-4D97-AF65-F5344CB8AC3E}">
        <p14:creationId xmlns:p14="http://schemas.microsoft.com/office/powerpoint/2010/main" val="399354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a:t>Frist</a:t>
            </a:r>
            <a:r>
              <a:rPr lang="zh-CN" altLang="en-US" dirty="0"/>
              <a:t> </a:t>
            </a:r>
            <a:r>
              <a:rPr lang="en-US" altLang="zh-CN" dirty="0"/>
              <a:t>is</a:t>
            </a:r>
            <a:r>
              <a:rPr lang="zh-CN" altLang="en-US" dirty="0"/>
              <a:t> </a:t>
            </a:r>
            <a:r>
              <a:rPr lang="en-US" altLang="zh-CN" dirty="0"/>
              <a:t>the</a:t>
            </a:r>
            <a:r>
              <a:rPr lang="zh-CN" altLang="en-US" dirty="0"/>
              <a:t> </a:t>
            </a:r>
            <a:r>
              <a:rPr lang="en-US" altLang="zh-CN" dirty="0"/>
              <a:t>tendency</a:t>
            </a:r>
            <a:r>
              <a:rPr lang="zh-CN" altLang="en-US" dirty="0"/>
              <a:t> </a:t>
            </a:r>
            <a:r>
              <a:rPr lang="en-US" altLang="zh-CN" dirty="0"/>
              <a:t>that</a:t>
            </a:r>
            <a:r>
              <a:rPr lang="zh-CN" altLang="en-US" dirty="0"/>
              <a:t> </a:t>
            </a:r>
            <a:r>
              <a:rPr lang="en-US" altLang="zh-CN" dirty="0"/>
              <a:t>“Gradually Rich and Speedy Aging”.</a:t>
            </a:r>
            <a:r>
              <a:rPr lang="zh-CN" altLang="en-US" dirty="0"/>
              <a:t> </a:t>
            </a:r>
            <a:r>
              <a:rPr lang="en-US" altLang="zh-CN" dirty="0"/>
              <a:t>According</a:t>
            </a:r>
            <a:r>
              <a:rPr lang="zh-CN" altLang="en-US" dirty="0"/>
              <a:t> </a:t>
            </a:r>
            <a:r>
              <a:rPr lang="en-US" altLang="zh-CN" dirty="0"/>
              <a:t>to</a:t>
            </a:r>
            <a:r>
              <a:rPr lang="zh-CN" altLang="en-US" dirty="0"/>
              <a:t> </a:t>
            </a:r>
            <a:r>
              <a:rPr lang="en-US" altLang="zh-CN" dirty="0"/>
              <a:t>the</a:t>
            </a:r>
            <a:r>
              <a:rPr lang="zh-CN" altLang="en-US" dirty="0"/>
              <a:t> </a:t>
            </a:r>
            <a:r>
              <a:rPr lang="en-US" altLang="zh-CN" dirty="0"/>
              <a:t>NBS</a:t>
            </a:r>
            <a:r>
              <a:rPr lang="zh-CN" altLang="en-US" dirty="0"/>
              <a:t>(</a:t>
            </a:r>
            <a:r>
              <a:rPr lang="en-US" altLang="zh-CN" dirty="0"/>
              <a:t>National</a:t>
            </a:r>
            <a:r>
              <a:rPr lang="zh-CN" altLang="en-US" dirty="0"/>
              <a:t> </a:t>
            </a:r>
            <a:r>
              <a:rPr lang="en-US" altLang="zh-CN" dirty="0"/>
              <a:t>Bureau</a:t>
            </a:r>
            <a:r>
              <a:rPr lang="zh-CN" altLang="en-US" dirty="0"/>
              <a:t> </a:t>
            </a:r>
            <a:r>
              <a:rPr lang="en-US" altLang="zh-CN" dirty="0"/>
              <a:t>of</a:t>
            </a:r>
            <a:r>
              <a:rPr lang="zh-CN" altLang="en-US" dirty="0"/>
              <a:t> </a:t>
            </a:r>
            <a:r>
              <a:rPr lang="en-US" altLang="zh-CN" dirty="0"/>
              <a:t>Statistics</a:t>
            </a:r>
            <a:r>
              <a:rPr lang="zh-CN" altLang="en-US" dirty="0"/>
              <a:t>)</a:t>
            </a:r>
            <a:r>
              <a:rPr lang="en-US" altLang="zh-CN" dirty="0"/>
              <a:t>,the</a:t>
            </a:r>
            <a:r>
              <a:rPr lang="zh-CN" altLang="en-US" dirty="0"/>
              <a:t> </a:t>
            </a:r>
            <a:r>
              <a:rPr lang="en-US" altLang="zh-CN" dirty="0"/>
              <a:t>Per</a:t>
            </a:r>
            <a:r>
              <a:rPr lang="zh-CN" altLang="en-US" dirty="0"/>
              <a:t> </a:t>
            </a:r>
            <a:r>
              <a:rPr lang="en-US" altLang="zh-CN" dirty="0"/>
              <a:t>Capita</a:t>
            </a:r>
            <a:r>
              <a:rPr lang="zh-CN" altLang="en-US" dirty="0"/>
              <a:t> </a:t>
            </a:r>
            <a:r>
              <a:rPr lang="en-US" altLang="zh-CN" dirty="0"/>
              <a:t>GDP</a:t>
            </a:r>
            <a:r>
              <a:rPr lang="zh-CN" altLang="en-US" dirty="0"/>
              <a:t> </a:t>
            </a:r>
            <a:r>
              <a:rPr lang="en-US" altLang="zh-CN" dirty="0"/>
              <a:t>is</a:t>
            </a:r>
            <a:r>
              <a:rPr lang="zh-CN" altLang="en-US" dirty="0"/>
              <a:t> </a:t>
            </a:r>
            <a:r>
              <a:rPr lang="en-US" altLang="zh-CN" dirty="0"/>
              <a:t>rising</a:t>
            </a:r>
            <a:r>
              <a:rPr lang="zh-CN" altLang="en-US" dirty="0"/>
              <a:t> </a:t>
            </a:r>
            <a:r>
              <a:rPr lang="en-US" altLang="zh-CN" dirty="0"/>
              <a:t>from</a:t>
            </a:r>
            <a:r>
              <a:rPr lang="zh-CN" altLang="en-US" dirty="0"/>
              <a:t> </a:t>
            </a:r>
            <a:r>
              <a:rPr lang="en-US" altLang="zh-CN" dirty="0"/>
              <a:t>945$(2000)</a:t>
            </a:r>
            <a:r>
              <a:rPr lang="zh-CN" altLang="en-US" dirty="0"/>
              <a:t> </a:t>
            </a:r>
            <a:r>
              <a:rPr lang="en-US" altLang="zh-CN" dirty="0"/>
              <a:t>to</a:t>
            </a:r>
            <a:r>
              <a:rPr lang="zh-CN" altLang="en-US" dirty="0"/>
              <a:t> </a:t>
            </a:r>
            <a:r>
              <a:rPr lang="en-US" altLang="zh-CN" dirty="0"/>
              <a:t>$9000+</a:t>
            </a:r>
            <a:r>
              <a:rPr lang="zh-CN" altLang="en-US" dirty="0"/>
              <a:t>(</a:t>
            </a:r>
            <a:r>
              <a:rPr lang="en-US" altLang="zh-CN" dirty="0"/>
              <a:t>2017).</a:t>
            </a:r>
            <a:r>
              <a:rPr lang="zh-CN" altLang="en-US" dirty="0"/>
              <a:t> </a:t>
            </a:r>
            <a:r>
              <a:rPr lang="en-US" altLang="zh-CN" dirty="0"/>
              <a:t>In</a:t>
            </a:r>
            <a:r>
              <a:rPr lang="zh-CN" altLang="en-US" dirty="0"/>
              <a:t> </a:t>
            </a:r>
            <a:r>
              <a:rPr lang="en-US" altLang="zh-CN" dirty="0"/>
              <a:t>the</a:t>
            </a:r>
            <a:r>
              <a:rPr lang="zh-CN" altLang="en-US" dirty="0"/>
              <a:t> </a:t>
            </a:r>
            <a:r>
              <a:rPr lang="en-US" altLang="zh-CN" dirty="0"/>
              <a:t>mean</a:t>
            </a:r>
            <a:r>
              <a:rPr lang="zh-CN" altLang="en-US" dirty="0"/>
              <a:t> </a:t>
            </a:r>
            <a:r>
              <a:rPr lang="en-US" altLang="zh-CN" dirty="0"/>
              <a:t>time,</a:t>
            </a:r>
            <a:r>
              <a:rPr lang="zh-CN" altLang="zh-CN" dirty="0"/>
              <a:t> </a:t>
            </a:r>
            <a:r>
              <a:rPr lang="en-US" altLang="zh-CN" dirty="0"/>
              <a:t>the</a:t>
            </a:r>
            <a:r>
              <a:rPr lang="zh-CN" altLang="en-US" dirty="0"/>
              <a:t> </a:t>
            </a:r>
            <a:r>
              <a:rPr lang="en-US" altLang="zh-CN" dirty="0"/>
              <a:t>ratio</a:t>
            </a:r>
            <a:r>
              <a:rPr lang="zh-CN" altLang="en-US" dirty="0"/>
              <a:t> </a:t>
            </a:r>
            <a:r>
              <a:rPr lang="en-US" altLang="zh-CN" dirty="0"/>
              <a:t>of</a:t>
            </a:r>
            <a:r>
              <a:rPr lang="zh-CN" altLang="en-US" dirty="0"/>
              <a:t> </a:t>
            </a:r>
            <a:r>
              <a:rPr lang="en-US" altLang="zh-CN" dirty="0"/>
              <a:t>people</a:t>
            </a:r>
            <a:r>
              <a:rPr lang="zh-CN" altLang="en-US" dirty="0"/>
              <a:t> </a:t>
            </a:r>
            <a:r>
              <a:rPr lang="en-US" altLang="zh-CN" dirty="0"/>
              <a:t>over</a:t>
            </a:r>
            <a:r>
              <a:rPr lang="zh-CN" altLang="en-US" dirty="0"/>
              <a:t> </a:t>
            </a:r>
            <a:r>
              <a:rPr lang="en-US" altLang="zh-CN" dirty="0"/>
              <a:t>60</a:t>
            </a:r>
            <a:r>
              <a:rPr lang="zh-CN" altLang="en-US" dirty="0"/>
              <a:t> </a:t>
            </a:r>
            <a:r>
              <a:rPr lang="en-US" altLang="zh-CN" dirty="0"/>
              <a:t>and</a:t>
            </a:r>
            <a:r>
              <a:rPr lang="zh-CN" altLang="en-US" dirty="0"/>
              <a:t> </a:t>
            </a:r>
            <a:r>
              <a:rPr lang="en-US" altLang="zh-CN" dirty="0"/>
              <a:t>65</a:t>
            </a:r>
            <a:r>
              <a:rPr lang="zh-CN" altLang="en-US" dirty="0"/>
              <a:t> </a:t>
            </a:r>
            <a:r>
              <a:rPr lang="en-US" altLang="zh-CN" dirty="0"/>
              <a:t>raise</a:t>
            </a:r>
            <a:r>
              <a:rPr lang="zh-CN" altLang="en-US" dirty="0"/>
              <a:t> </a:t>
            </a:r>
            <a:r>
              <a:rPr lang="en-US" altLang="zh-CN" dirty="0"/>
              <a:t>from</a:t>
            </a:r>
            <a:r>
              <a:rPr lang="zh-CN" altLang="en-US" dirty="0"/>
              <a:t> </a:t>
            </a:r>
            <a:r>
              <a:rPr lang="en-US" altLang="zh-CN" dirty="0"/>
              <a:t>10.46%,6.96%</a:t>
            </a:r>
            <a:r>
              <a:rPr lang="zh-CN" altLang="en-US" dirty="0"/>
              <a:t> </a:t>
            </a:r>
            <a:r>
              <a:rPr lang="en-US" altLang="zh-CN" dirty="0"/>
              <a:t>to</a:t>
            </a:r>
            <a:r>
              <a:rPr lang="zh-CN" altLang="en-US" dirty="0"/>
              <a:t> </a:t>
            </a:r>
            <a:r>
              <a:rPr lang="en-US" altLang="zh-CN" dirty="0"/>
              <a:t>17.3%,11.4%.</a:t>
            </a:r>
            <a:endParaRPr lang="zh-CN" altLang="en-US" dirty="0"/>
          </a:p>
        </p:txBody>
      </p:sp>
      <p:sp>
        <p:nvSpPr>
          <p:cNvPr id="5" name="标题 1"/>
          <p:cNvSpPr>
            <a:spLocks noGrp="1"/>
          </p:cNvSpPr>
          <p:nvPr>
            <p:ph type="title"/>
          </p:nvPr>
        </p:nvSpPr>
        <p:spPr>
          <a:xfrm>
            <a:off x="457200" y="274638"/>
            <a:ext cx="8229600" cy="1143000"/>
          </a:xfrm>
        </p:spPr>
        <p:txBody>
          <a:bodyPr>
            <a:normAutofit/>
          </a:bodyPr>
          <a:lstStyle/>
          <a:p>
            <a:r>
              <a:rPr lang="en-US" altLang="zh-CN" sz="3600" dirty="0"/>
              <a:t>Background</a:t>
            </a:r>
            <a:r>
              <a:rPr lang="zh-CN" altLang="en-US" sz="3600" dirty="0"/>
              <a:t> </a:t>
            </a:r>
            <a:r>
              <a:rPr lang="en-US" altLang="zh-CN" sz="3600" dirty="0"/>
              <a:t>and</a:t>
            </a:r>
            <a:r>
              <a:rPr lang="zh-CN" altLang="en-US" sz="3600" dirty="0"/>
              <a:t> </a:t>
            </a:r>
            <a:r>
              <a:rPr lang="en-US" altLang="zh-CN" sz="3600" dirty="0"/>
              <a:t>Significance</a:t>
            </a:r>
            <a:endParaRPr lang="zh-CN" altLang="en-US"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5.Conclusion</a:t>
            </a:r>
            <a:endParaRPr kumimoji="1" lang="zh-CN" altLang="en-US" dirty="0"/>
          </a:p>
        </p:txBody>
      </p:sp>
      <p:sp>
        <p:nvSpPr>
          <p:cNvPr id="3" name="内容占位符 2"/>
          <p:cNvSpPr>
            <a:spLocks noGrp="1"/>
          </p:cNvSpPr>
          <p:nvPr>
            <p:ph idx="1"/>
          </p:nvPr>
        </p:nvSpPr>
        <p:spPr>
          <a:xfrm>
            <a:off x="457200" y="1843609"/>
            <a:ext cx="8229600" cy="4525963"/>
          </a:xfrm>
        </p:spPr>
        <p:txBody>
          <a:bodyPr>
            <a:noAutofit/>
          </a:bodyPr>
          <a:lstStyle/>
          <a:p>
            <a:pPr marL="0" indent="0">
              <a:buNone/>
            </a:pPr>
            <a:r>
              <a:rPr lang="en-US" altLang="zh-CN" sz="2800" dirty="0">
                <a:latin typeface="黑体"/>
                <a:ea typeface="黑体"/>
                <a:cs typeface="黑体"/>
              </a:rPr>
              <a:t>3. </a:t>
            </a:r>
            <a:r>
              <a:rPr lang="en-US" altLang="zh-CN" sz="2800" dirty="0">
                <a:ea typeface="黑体"/>
                <a:cs typeface="黑体"/>
              </a:rPr>
              <a:t>Two</a:t>
            </a:r>
            <a:r>
              <a:rPr lang="zh-CN" altLang="en-US" sz="2800" dirty="0">
                <a:ea typeface="黑体"/>
                <a:cs typeface="黑体"/>
              </a:rPr>
              <a:t> </a:t>
            </a:r>
            <a:r>
              <a:rPr lang="en-US" altLang="zh-CN" sz="2800" dirty="0">
                <a:ea typeface="黑体"/>
                <a:cs typeface="黑体"/>
              </a:rPr>
              <a:t>significant</a:t>
            </a:r>
            <a:r>
              <a:rPr lang="zh-CN" altLang="en-US" sz="2800" dirty="0">
                <a:ea typeface="黑体"/>
                <a:cs typeface="黑体"/>
              </a:rPr>
              <a:t> </a:t>
            </a:r>
            <a:r>
              <a:rPr lang="en-US" altLang="zh-CN" sz="2800" dirty="0">
                <a:ea typeface="黑体"/>
                <a:cs typeface="黑体"/>
              </a:rPr>
              <a:t>Turning</a:t>
            </a:r>
            <a:r>
              <a:rPr lang="zh-CN" altLang="en-US" sz="2800" dirty="0">
                <a:ea typeface="黑体"/>
                <a:cs typeface="黑体"/>
              </a:rPr>
              <a:t> </a:t>
            </a:r>
            <a:r>
              <a:rPr lang="en-US" altLang="zh-CN" sz="2800" dirty="0">
                <a:ea typeface="黑体"/>
                <a:cs typeface="黑体"/>
              </a:rPr>
              <a:t>Points</a:t>
            </a:r>
            <a:r>
              <a:rPr lang="zh-CN" altLang="en-US" sz="2800" dirty="0">
                <a:ea typeface="黑体"/>
                <a:cs typeface="黑体"/>
              </a:rPr>
              <a:t> </a:t>
            </a:r>
            <a:r>
              <a:rPr lang="en-US" altLang="zh-CN" sz="2800" dirty="0">
                <a:ea typeface="黑体"/>
                <a:cs typeface="黑体"/>
              </a:rPr>
              <a:t>for</a:t>
            </a:r>
            <a:r>
              <a:rPr lang="zh-CN" altLang="en-US" sz="2800" dirty="0">
                <a:ea typeface="黑体"/>
                <a:cs typeface="黑体"/>
              </a:rPr>
              <a:t> </a:t>
            </a:r>
            <a:r>
              <a:rPr lang="en-US" altLang="zh-CN" sz="2800" dirty="0">
                <a:ea typeface="黑体"/>
                <a:cs typeface="黑体"/>
              </a:rPr>
              <a:t>Population</a:t>
            </a:r>
            <a:r>
              <a:rPr lang="zh-CN" altLang="en-US" sz="2800" dirty="0">
                <a:ea typeface="黑体"/>
                <a:cs typeface="黑体"/>
              </a:rPr>
              <a:t> </a:t>
            </a:r>
            <a:r>
              <a:rPr lang="en-US" altLang="zh-CN" sz="2800" dirty="0">
                <a:ea typeface="黑体"/>
                <a:cs typeface="黑体"/>
              </a:rPr>
              <a:t>Development:</a:t>
            </a:r>
          </a:p>
          <a:p>
            <a:pPr marL="0" indent="0">
              <a:buNone/>
            </a:pPr>
            <a:r>
              <a:rPr lang="zh-CN" altLang="zh-CN" sz="2400" dirty="0">
                <a:ea typeface="黑体"/>
                <a:cs typeface="黑体"/>
              </a:rPr>
              <a:t> </a:t>
            </a:r>
            <a:r>
              <a:rPr lang="zh-CN" altLang="en-US" sz="2400" dirty="0">
                <a:ea typeface="黑体"/>
                <a:cs typeface="黑体"/>
              </a:rPr>
              <a:t>  </a:t>
            </a:r>
            <a:r>
              <a:rPr lang="en-US" altLang="zh-CN" sz="2400" dirty="0">
                <a:ea typeface="黑体"/>
                <a:cs typeface="黑体"/>
              </a:rPr>
              <a:t>Based</a:t>
            </a:r>
            <a:r>
              <a:rPr lang="zh-CN" altLang="en-US" sz="2400" dirty="0">
                <a:ea typeface="黑体"/>
                <a:cs typeface="黑体"/>
              </a:rPr>
              <a:t> </a:t>
            </a:r>
            <a:r>
              <a:rPr lang="en-US" altLang="zh-CN" sz="2400" dirty="0">
                <a:ea typeface="黑体"/>
                <a:cs typeface="黑体"/>
              </a:rPr>
              <a:t>on</a:t>
            </a:r>
            <a:r>
              <a:rPr lang="zh-CN" altLang="en-US" sz="2400" dirty="0">
                <a:ea typeface="黑体"/>
                <a:cs typeface="黑体"/>
              </a:rPr>
              <a:t> </a:t>
            </a:r>
            <a:r>
              <a:rPr lang="en-US" altLang="zh-CN" sz="2400" dirty="0">
                <a:ea typeface="黑体"/>
                <a:cs typeface="黑体"/>
              </a:rPr>
              <a:t>our</a:t>
            </a:r>
            <a:r>
              <a:rPr lang="zh-CN" altLang="en-US" sz="2400" dirty="0">
                <a:ea typeface="黑体"/>
                <a:cs typeface="黑体"/>
              </a:rPr>
              <a:t> </a:t>
            </a:r>
            <a:r>
              <a:rPr lang="en-US" altLang="zh-CN" sz="2400" dirty="0">
                <a:ea typeface="黑体"/>
                <a:cs typeface="黑体"/>
              </a:rPr>
              <a:t>prediction:</a:t>
            </a:r>
          </a:p>
          <a:p>
            <a:pPr marL="0" indent="0">
              <a:buNone/>
            </a:pPr>
            <a:r>
              <a:rPr lang="zh-CN" altLang="zh-CN" sz="2400" dirty="0">
                <a:ea typeface="黑体"/>
                <a:cs typeface="黑体"/>
              </a:rPr>
              <a:t> </a:t>
            </a:r>
            <a:r>
              <a:rPr lang="zh-CN" altLang="en-US" sz="2400" dirty="0">
                <a:ea typeface="黑体"/>
                <a:cs typeface="黑体"/>
              </a:rPr>
              <a:t> </a:t>
            </a:r>
            <a:r>
              <a:rPr lang="zh-CN" altLang="en-US" sz="2400" b="1" dirty="0">
                <a:ea typeface="黑体"/>
                <a:cs typeface="黑体"/>
              </a:rPr>
              <a:t>   </a:t>
            </a:r>
            <a:r>
              <a:rPr lang="en-US" altLang="zh-CN" sz="2400" b="1" dirty="0">
                <a:ea typeface="黑体"/>
                <a:cs typeface="黑体"/>
              </a:rPr>
              <a:t>1)Year</a:t>
            </a:r>
            <a:r>
              <a:rPr lang="zh-CN" altLang="en-US" sz="2400" b="1" dirty="0">
                <a:ea typeface="黑体"/>
                <a:cs typeface="黑体"/>
              </a:rPr>
              <a:t> </a:t>
            </a:r>
            <a:r>
              <a:rPr lang="en-US" altLang="zh-CN" sz="2400" b="1" dirty="0">
                <a:ea typeface="黑体"/>
                <a:cs typeface="黑体"/>
              </a:rPr>
              <a:t>2030</a:t>
            </a:r>
            <a:r>
              <a:rPr lang="zh-CN" altLang="en-US" sz="2400" b="1" dirty="0">
                <a:ea typeface="黑体"/>
                <a:cs typeface="黑体"/>
              </a:rPr>
              <a:t> </a:t>
            </a:r>
            <a:r>
              <a:rPr lang="en-US" altLang="zh-CN" sz="2400" b="1" dirty="0">
                <a:ea typeface="黑体"/>
                <a:cs typeface="黑体"/>
              </a:rPr>
              <a:t>will</a:t>
            </a:r>
            <a:r>
              <a:rPr lang="zh-CN" altLang="en-US" sz="2400" b="1" dirty="0">
                <a:ea typeface="黑体"/>
                <a:cs typeface="黑体"/>
              </a:rPr>
              <a:t> </a:t>
            </a:r>
            <a:r>
              <a:rPr lang="en-US" altLang="zh-CN" sz="2400" b="1" dirty="0">
                <a:ea typeface="黑体"/>
                <a:cs typeface="黑体"/>
              </a:rPr>
              <a:t>be</a:t>
            </a:r>
            <a:r>
              <a:rPr lang="zh-CN" altLang="en-US" sz="2400" b="1" dirty="0">
                <a:ea typeface="黑体"/>
                <a:cs typeface="黑体"/>
              </a:rPr>
              <a:t> </a:t>
            </a:r>
            <a:r>
              <a:rPr lang="en-US" altLang="zh-CN" sz="2400" b="1" dirty="0">
                <a:ea typeface="黑体"/>
                <a:cs typeface="黑体"/>
              </a:rPr>
              <a:t>the</a:t>
            </a:r>
            <a:r>
              <a:rPr lang="zh-CN" altLang="en-US" sz="2400" b="1" dirty="0">
                <a:ea typeface="黑体"/>
                <a:cs typeface="黑体"/>
              </a:rPr>
              <a:t> </a:t>
            </a:r>
            <a:r>
              <a:rPr lang="en-US" altLang="zh-CN" sz="2400" b="1" dirty="0">
                <a:ea typeface="黑体"/>
                <a:cs typeface="黑体"/>
              </a:rPr>
              <a:t>start</a:t>
            </a:r>
            <a:r>
              <a:rPr lang="zh-CN" altLang="en-US" sz="2400" b="1" dirty="0">
                <a:ea typeface="黑体"/>
                <a:cs typeface="黑体"/>
              </a:rPr>
              <a:t> </a:t>
            </a:r>
            <a:r>
              <a:rPr lang="en-US" altLang="zh-CN" sz="2400" b="1" dirty="0">
                <a:ea typeface="黑体"/>
                <a:cs typeface="黑体"/>
              </a:rPr>
              <a:t>of</a:t>
            </a:r>
            <a:r>
              <a:rPr lang="zh-CN" altLang="en-US" sz="2400" b="1" dirty="0">
                <a:ea typeface="黑体"/>
                <a:cs typeface="黑体"/>
              </a:rPr>
              <a:t> </a:t>
            </a:r>
            <a:r>
              <a:rPr lang="en-US" altLang="zh-CN" sz="2400" b="1" dirty="0">
                <a:ea typeface="黑体"/>
                <a:cs typeface="黑体"/>
              </a:rPr>
              <a:t>Chinese</a:t>
            </a:r>
            <a:r>
              <a:rPr lang="zh-CN" altLang="en-US" sz="2400" b="1" dirty="0">
                <a:ea typeface="黑体"/>
                <a:cs typeface="黑体"/>
              </a:rPr>
              <a:t>“</a:t>
            </a:r>
            <a:r>
              <a:rPr lang="en-US" altLang="zh-CN" sz="2400" b="1" dirty="0">
                <a:ea typeface="黑体"/>
                <a:cs typeface="黑体"/>
              </a:rPr>
              <a:t>Old</a:t>
            </a:r>
            <a:r>
              <a:rPr lang="zh-CN" altLang="en-US" sz="2400" b="1" dirty="0">
                <a:ea typeface="黑体"/>
                <a:cs typeface="黑体"/>
              </a:rPr>
              <a:t> </a:t>
            </a:r>
            <a:r>
              <a:rPr lang="en-US" altLang="zh-CN" sz="2400" b="1" dirty="0">
                <a:ea typeface="黑体"/>
                <a:cs typeface="黑体"/>
              </a:rPr>
              <a:t>Aging</a:t>
            </a:r>
            <a:r>
              <a:rPr lang="zh-CN" altLang="en-US" sz="2400" b="1" dirty="0">
                <a:ea typeface="黑体"/>
                <a:cs typeface="黑体"/>
              </a:rPr>
              <a:t> </a:t>
            </a:r>
            <a:r>
              <a:rPr lang="en-US" altLang="zh-CN" sz="2400" b="1" dirty="0">
                <a:ea typeface="黑体"/>
                <a:cs typeface="黑体"/>
              </a:rPr>
              <a:t>Society</a:t>
            </a:r>
            <a:r>
              <a:rPr lang="zh-CN" altLang="en-US" sz="2400" b="1" dirty="0">
                <a:ea typeface="黑体"/>
                <a:cs typeface="黑体"/>
              </a:rPr>
              <a:t>”</a:t>
            </a:r>
            <a:endParaRPr lang="en-US" altLang="zh-CN" sz="2400" b="1" dirty="0">
              <a:ea typeface="黑体"/>
              <a:cs typeface="黑体"/>
            </a:endParaRPr>
          </a:p>
          <a:p>
            <a:pPr marL="0" indent="0">
              <a:buNone/>
            </a:pPr>
            <a:r>
              <a:rPr lang="zh-CN" altLang="en-US" sz="2400" b="1" dirty="0">
                <a:ea typeface="黑体"/>
                <a:cs typeface="黑体"/>
              </a:rPr>
              <a:t>     </a:t>
            </a:r>
            <a:r>
              <a:rPr lang="en-US" altLang="zh-CN" sz="2400" b="1" dirty="0">
                <a:ea typeface="黑体"/>
                <a:cs typeface="黑体"/>
              </a:rPr>
              <a:t>2)Year2060</a:t>
            </a:r>
            <a:r>
              <a:rPr lang="zh-CN" altLang="zh-CN" sz="2400" b="1" dirty="0">
                <a:ea typeface="黑体"/>
                <a:cs typeface="黑体"/>
              </a:rPr>
              <a:t> </a:t>
            </a:r>
            <a:r>
              <a:rPr lang="en-US" altLang="zh-CN" sz="2400" b="1" dirty="0">
                <a:ea typeface="黑体"/>
                <a:cs typeface="黑体"/>
              </a:rPr>
              <a:t>will</a:t>
            </a:r>
            <a:r>
              <a:rPr lang="zh-CN" altLang="en-US" sz="2400" b="1" dirty="0">
                <a:ea typeface="黑体"/>
                <a:cs typeface="黑体"/>
              </a:rPr>
              <a:t> </a:t>
            </a:r>
            <a:r>
              <a:rPr lang="en-US" altLang="zh-CN" sz="2400" b="1" dirty="0">
                <a:ea typeface="黑体"/>
                <a:cs typeface="黑体"/>
              </a:rPr>
              <a:t>be</a:t>
            </a:r>
            <a:r>
              <a:rPr lang="zh-CN" altLang="en-US" sz="2400" b="1" dirty="0">
                <a:ea typeface="黑体"/>
                <a:cs typeface="黑体"/>
              </a:rPr>
              <a:t> </a:t>
            </a:r>
            <a:r>
              <a:rPr lang="en-US" altLang="zh-CN" sz="2400" b="1" dirty="0">
                <a:ea typeface="黑体"/>
                <a:cs typeface="黑体"/>
              </a:rPr>
              <a:t>the</a:t>
            </a:r>
            <a:r>
              <a:rPr lang="zh-CN" altLang="en-US" sz="2400" b="1" dirty="0">
                <a:ea typeface="黑体"/>
                <a:cs typeface="黑体"/>
              </a:rPr>
              <a:t> </a:t>
            </a:r>
            <a:r>
              <a:rPr lang="en-US" altLang="zh-CN" sz="2400" b="1" dirty="0">
                <a:ea typeface="黑体"/>
                <a:cs typeface="黑体"/>
              </a:rPr>
              <a:t>symbol</a:t>
            </a:r>
            <a:r>
              <a:rPr lang="zh-CN" altLang="en-US" sz="2400" b="1" dirty="0">
                <a:ea typeface="黑体"/>
                <a:cs typeface="黑体"/>
              </a:rPr>
              <a:t> </a:t>
            </a:r>
            <a:r>
              <a:rPr lang="en-US" altLang="zh-CN" sz="2400" b="1" dirty="0">
                <a:ea typeface="黑体"/>
                <a:cs typeface="黑体"/>
              </a:rPr>
              <a:t>of</a:t>
            </a:r>
            <a:r>
              <a:rPr lang="zh-CN" altLang="en-US" sz="2400" b="1" dirty="0">
                <a:ea typeface="黑体"/>
                <a:cs typeface="黑体"/>
              </a:rPr>
              <a:t> </a:t>
            </a:r>
            <a:r>
              <a:rPr lang="en-US" altLang="zh-CN" sz="2400" b="1" dirty="0">
                <a:ea typeface="黑体"/>
                <a:cs typeface="黑体"/>
              </a:rPr>
              <a:t>stable</a:t>
            </a:r>
            <a:r>
              <a:rPr lang="zh-CN" altLang="en-US" sz="2400" b="1" dirty="0">
                <a:ea typeface="黑体"/>
                <a:cs typeface="黑体"/>
              </a:rPr>
              <a:t> </a:t>
            </a:r>
            <a:r>
              <a:rPr lang="en-US" altLang="zh-CN" sz="2400" b="1" dirty="0">
                <a:ea typeface="黑体"/>
                <a:cs typeface="黑体"/>
              </a:rPr>
              <a:t>period</a:t>
            </a:r>
            <a:r>
              <a:rPr lang="zh-CN" altLang="en-US" sz="2400" b="1" dirty="0">
                <a:ea typeface="黑体"/>
                <a:cs typeface="黑体"/>
              </a:rPr>
              <a:t> </a:t>
            </a:r>
            <a:r>
              <a:rPr lang="en-US" altLang="zh-CN" sz="2400" b="1" dirty="0">
                <a:ea typeface="黑体"/>
                <a:cs typeface="黑体"/>
              </a:rPr>
              <a:t>when</a:t>
            </a:r>
            <a:r>
              <a:rPr lang="zh-CN" altLang="en-US" sz="2400" b="1" dirty="0">
                <a:ea typeface="黑体"/>
                <a:cs typeface="黑体"/>
              </a:rPr>
              <a:t> </a:t>
            </a:r>
            <a:r>
              <a:rPr lang="en-US" altLang="zh-CN" sz="2400" b="1" dirty="0">
                <a:ea typeface="黑体"/>
                <a:cs typeface="黑体"/>
              </a:rPr>
              <a:t>Chinese</a:t>
            </a:r>
            <a:r>
              <a:rPr lang="zh-CN" altLang="en-US" sz="2400" b="1" dirty="0">
                <a:ea typeface="黑体"/>
                <a:cs typeface="黑体"/>
              </a:rPr>
              <a:t> </a:t>
            </a:r>
            <a:r>
              <a:rPr lang="en-US" altLang="zh-CN" sz="2400" b="1" dirty="0">
                <a:ea typeface="黑体"/>
                <a:cs typeface="黑体"/>
              </a:rPr>
              <a:t>population</a:t>
            </a:r>
            <a:r>
              <a:rPr lang="zh-CN" altLang="en-US" sz="2400" b="1" dirty="0">
                <a:ea typeface="黑体"/>
                <a:cs typeface="黑体"/>
              </a:rPr>
              <a:t> </a:t>
            </a:r>
            <a:r>
              <a:rPr lang="en-US" altLang="zh-CN" sz="2400" b="1" dirty="0">
                <a:ea typeface="黑体"/>
                <a:cs typeface="黑体"/>
              </a:rPr>
              <a:t>will</a:t>
            </a:r>
            <a:r>
              <a:rPr lang="zh-CN" altLang="en-US" sz="2400" b="1" dirty="0">
                <a:ea typeface="黑体"/>
                <a:cs typeface="黑体"/>
              </a:rPr>
              <a:t> </a:t>
            </a:r>
            <a:r>
              <a:rPr lang="en-US" altLang="zh-CN" sz="2400" b="1" dirty="0">
                <a:ea typeface="黑体"/>
                <a:cs typeface="黑体"/>
              </a:rPr>
              <a:t>end</a:t>
            </a:r>
            <a:r>
              <a:rPr lang="zh-CN" altLang="en-US" sz="2400" b="1" dirty="0">
                <a:ea typeface="黑体"/>
                <a:cs typeface="黑体"/>
              </a:rPr>
              <a:t> </a:t>
            </a:r>
            <a:r>
              <a:rPr lang="en-US" altLang="zh-CN" sz="2400" b="1" dirty="0">
                <a:ea typeface="黑体"/>
                <a:cs typeface="黑体"/>
              </a:rPr>
              <a:t>aging</a:t>
            </a:r>
            <a:r>
              <a:rPr lang="zh-CN" altLang="en-US" sz="2400" b="1" dirty="0">
                <a:ea typeface="黑体"/>
                <a:cs typeface="黑体"/>
              </a:rPr>
              <a:t> </a:t>
            </a:r>
            <a:r>
              <a:rPr lang="en-US" altLang="zh-CN" sz="2400" b="1" dirty="0">
                <a:ea typeface="黑体"/>
                <a:cs typeface="黑体"/>
              </a:rPr>
              <a:t>revolution</a:t>
            </a:r>
            <a:r>
              <a:rPr lang="zh-CN" altLang="en-US" sz="2400" b="1" dirty="0">
                <a:ea typeface="黑体"/>
                <a:cs typeface="黑体"/>
              </a:rPr>
              <a:t> </a:t>
            </a:r>
            <a:r>
              <a:rPr lang="en-US" altLang="zh-CN" sz="2400" b="1" dirty="0">
                <a:ea typeface="黑体"/>
                <a:cs typeface="黑体"/>
              </a:rPr>
              <a:t>and</a:t>
            </a:r>
            <a:r>
              <a:rPr lang="zh-CN" altLang="en-US" sz="2400" b="1" dirty="0">
                <a:ea typeface="黑体"/>
                <a:cs typeface="黑体"/>
              </a:rPr>
              <a:t> </a:t>
            </a:r>
            <a:r>
              <a:rPr lang="en-US" altLang="zh-CN" sz="2400" b="1" dirty="0">
                <a:ea typeface="黑体"/>
                <a:cs typeface="黑体"/>
              </a:rPr>
              <a:t>acceleration.</a:t>
            </a:r>
          </a:p>
          <a:p>
            <a:pPr marL="0" indent="0">
              <a:buNone/>
            </a:pPr>
            <a:r>
              <a:rPr lang="zh-CN" altLang="en-US" sz="2400" b="1" dirty="0">
                <a:ea typeface="黑体"/>
                <a:cs typeface="黑体"/>
              </a:rPr>
              <a:t>   </a:t>
            </a:r>
            <a:r>
              <a:rPr lang="en-US" altLang="zh-CN" sz="2400" dirty="0">
                <a:ea typeface="黑体"/>
                <a:cs typeface="黑体"/>
              </a:rPr>
              <a:t>Thus,</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“getting</a:t>
            </a:r>
            <a:r>
              <a:rPr lang="zh-CN" altLang="en-US" sz="2400" dirty="0">
                <a:ea typeface="黑体"/>
                <a:cs typeface="黑体"/>
              </a:rPr>
              <a:t> </a:t>
            </a:r>
            <a:r>
              <a:rPr lang="en-US" altLang="zh-CN" sz="2400" dirty="0">
                <a:ea typeface="黑体"/>
                <a:cs typeface="黑体"/>
              </a:rPr>
              <a:t>wealthy</a:t>
            </a:r>
            <a:r>
              <a:rPr lang="zh-CN" altLang="en-US" sz="2400" dirty="0">
                <a:ea typeface="黑体"/>
                <a:cs typeface="黑体"/>
              </a:rPr>
              <a:t> </a:t>
            </a:r>
            <a:r>
              <a:rPr lang="en-US" altLang="zh-CN" sz="2400" dirty="0">
                <a:ea typeface="黑体"/>
                <a:cs typeface="黑体"/>
              </a:rPr>
              <a:t>while</a:t>
            </a:r>
            <a:r>
              <a:rPr lang="zh-CN" altLang="en-US" sz="2400" dirty="0">
                <a:ea typeface="黑体"/>
                <a:cs typeface="黑体"/>
              </a:rPr>
              <a:t> </a:t>
            </a:r>
            <a:r>
              <a:rPr lang="en-US" altLang="zh-CN" sz="2400" dirty="0">
                <a:ea typeface="黑体"/>
                <a:cs typeface="黑体"/>
              </a:rPr>
              <a:t>aging</a:t>
            </a:r>
            <a:r>
              <a:rPr lang="zh-CN" altLang="en-US" sz="2400" dirty="0">
                <a:ea typeface="黑体"/>
                <a:cs typeface="黑体"/>
              </a:rPr>
              <a:t> </a:t>
            </a:r>
            <a:r>
              <a:rPr lang="en-US" altLang="zh-CN" sz="2400" dirty="0">
                <a:ea typeface="黑体"/>
                <a:cs typeface="黑体"/>
              </a:rPr>
              <a:t>rapidly”</a:t>
            </a:r>
            <a:r>
              <a:rPr lang="zh-CN" altLang="en-US" sz="2400" dirty="0">
                <a:ea typeface="黑体"/>
                <a:cs typeface="黑体"/>
              </a:rPr>
              <a:t> </a:t>
            </a:r>
            <a:r>
              <a:rPr lang="en-US" altLang="zh-CN" sz="2400" dirty="0">
                <a:ea typeface="黑体"/>
                <a:cs typeface="黑体"/>
              </a:rPr>
              <a:t>period</a:t>
            </a:r>
            <a:r>
              <a:rPr lang="zh-CN" altLang="en-US" sz="2400" dirty="0">
                <a:ea typeface="黑体"/>
                <a:cs typeface="黑体"/>
              </a:rPr>
              <a:t> </a:t>
            </a:r>
            <a:r>
              <a:rPr lang="en-US" altLang="zh-CN" sz="2400" dirty="0">
                <a:ea typeface="黑体"/>
                <a:cs typeface="黑体"/>
              </a:rPr>
              <a:t>and</a:t>
            </a:r>
            <a:r>
              <a:rPr lang="zh-CN" altLang="en-US" sz="2400" dirty="0">
                <a:ea typeface="黑体"/>
                <a:cs typeface="黑体"/>
              </a:rPr>
              <a:t> </a:t>
            </a:r>
            <a:r>
              <a:rPr lang="en-US" altLang="zh-CN" sz="2400" dirty="0">
                <a:ea typeface="黑体"/>
                <a:cs typeface="黑体"/>
              </a:rPr>
              <a:t>multi-state</a:t>
            </a:r>
            <a:r>
              <a:rPr lang="zh-CN" altLang="en-US" sz="2400" dirty="0">
                <a:ea typeface="黑体"/>
                <a:cs typeface="黑体"/>
              </a:rPr>
              <a:t> </a:t>
            </a:r>
            <a:r>
              <a:rPr lang="en-US" altLang="zh-CN" sz="2400" dirty="0">
                <a:ea typeface="黑体"/>
                <a:cs typeface="黑体"/>
              </a:rPr>
              <a:t>longevity</a:t>
            </a:r>
            <a:r>
              <a:rPr lang="zh-CN" altLang="en-US" sz="2400" dirty="0">
                <a:ea typeface="黑体"/>
                <a:cs typeface="黑体"/>
              </a:rPr>
              <a:t> </a:t>
            </a:r>
            <a:r>
              <a:rPr lang="en-US" altLang="zh-CN" sz="2400" dirty="0">
                <a:ea typeface="黑体"/>
                <a:cs typeface="黑体"/>
              </a:rPr>
              <a:t>development</a:t>
            </a:r>
            <a:r>
              <a:rPr lang="zh-CN" altLang="en-US" sz="2400" dirty="0">
                <a:ea typeface="黑体"/>
                <a:cs typeface="黑体"/>
              </a:rPr>
              <a:t> </a:t>
            </a:r>
            <a:r>
              <a:rPr lang="en-US" altLang="zh-CN" sz="2400" dirty="0">
                <a:ea typeface="黑体"/>
                <a:cs typeface="黑体"/>
              </a:rPr>
              <a:t>period</a:t>
            </a:r>
            <a:r>
              <a:rPr lang="zh-CN" altLang="en-US" sz="2400" dirty="0">
                <a:ea typeface="黑体"/>
                <a:cs typeface="黑体"/>
              </a:rPr>
              <a:t> </a:t>
            </a:r>
            <a:r>
              <a:rPr lang="en-US" altLang="zh-CN" sz="2400" dirty="0">
                <a:ea typeface="黑体"/>
                <a:cs typeface="黑体"/>
              </a:rPr>
              <a:t>is</a:t>
            </a:r>
            <a:r>
              <a:rPr lang="zh-CN" altLang="en-US" sz="2400" dirty="0">
                <a:ea typeface="黑体"/>
                <a:cs typeface="黑体"/>
              </a:rPr>
              <a:t> </a:t>
            </a:r>
            <a:r>
              <a:rPr lang="en-US" altLang="zh-CN" sz="2400" dirty="0">
                <a:ea typeface="黑体"/>
                <a:cs typeface="黑体"/>
              </a:rPr>
              <a:t>from</a:t>
            </a:r>
            <a:r>
              <a:rPr lang="zh-CN" altLang="en-US" sz="2400" dirty="0">
                <a:ea typeface="黑体"/>
                <a:cs typeface="黑体"/>
              </a:rPr>
              <a:t> </a:t>
            </a:r>
            <a:r>
              <a:rPr lang="en-US" altLang="zh-CN" sz="2400" dirty="0">
                <a:ea typeface="黑体"/>
                <a:cs typeface="黑体"/>
              </a:rPr>
              <a:t>2016</a:t>
            </a:r>
            <a:r>
              <a:rPr lang="zh-CN" altLang="en-US" sz="2400" dirty="0">
                <a:ea typeface="黑体"/>
                <a:cs typeface="黑体"/>
              </a:rPr>
              <a:t> </a:t>
            </a:r>
            <a:r>
              <a:rPr lang="en-US" altLang="zh-CN" sz="2400" dirty="0">
                <a:ea typeface="黑体"/>
                <a:cs typeface="黑体"/>
              </a:rPr>
              <a:t>to</a:t>
            </a:r>
            <a:r>
              <a:rPr lang="zh-CN" altLang="en-US" sz="2400" dirty="0">
                <a:ea typeface="黑体"/>
                <a:cs typeface="黑体"/>
              </a:rPr>
              <a:t> </a:t>
            </a:r>
            <a:r>
              <a:rPr lang="en-US" altLang="zh-CN" sz="2400" dirty="0">
                <a:ea typeface="黑体"/>
                <a:cs typeface="黑体"/>
              </a:rPr>
              <a:t>2030.</a:t>
            </a:r>
            <a:endParaRPr lang="en-US" altLang="zh-CN" sz="2400" dirty="0">
              <a:latin typeface="黑体"/>
              <a:ea typeface="黑体"/>
              <a:cs typeface="黑体"/>
            </a:endParaRPr>
          </a:p>
          <a:p>
            <a:pPr marL="0" indent="0">
              <a:buNone/>
            </a:pPr>
            <a:endParaRPr kumimoji="1" lang="zh-CN" altLang="en-US" sz="2400" dirty="0">
              <a:latin typeface="黑体"/>
              <a:ea typeface="黑体"/>
              <a:cs typeface="黑体"/>
            </a:endParaRPr>
          </a:p>
        </p:txBody>
      </p:sp>
    </p:spTree>
    <p:extLst>
      <p:ext uri="{BB962C8B-B14F-4D97-AF65-F5344CB8AC3E}">
        <p14:creationId xmlns:p14="http://schemas.microsoft.com/office/powerpoint/2010/main" val="1183934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5.Conclusion</a:t>
            </a:r>
            <a:endParaRPr kumimoji="1" lang="zh-CN" altLang="en-US" dirty="0"/>
          </a:p>
        </p:txBody>
      </p:sp>
      <p:sp>
        <p:nvSpPr>
          <p:cNvPr id="3" name="内容占位符 2"/>
          <p:cNvSpPr>
            <a:spLocks noGrp="1"/>
          </p:cNvSpPr>
          <p:nvPr>
            <p:ph idx="1"/>
          </p:nvPr>
        </p:nvSpPr>
        <p:spPr>
          <a:xfrm>
            <a:off x="395536" y="1340768"/>
            <a:ext cx="8424936" cy="5184576"/>
          </a:xfrm>
        </p:spPr>
        <p:txBody>
          <a:bodyPr>
            <a:noAutofit/>
          </a:bodyPr>
          <a:lstStyle/>
          <a:p>
            <a:pPr marL="0" indent="0">
              <a:buNone/>
            </a:pPr>
            <a:r>
              <a:rPr lang="en-US" altLang="zh-CN" sz="2400" dirty="0">
                <a:ea typeface="黑体"/>
                <a:cs typeface="黑体"/>
              </a:rPr>
              <a:t>4. Characteristics of Disabling Elderly</a:t>
            </a:r>
          </a:p>
          <a:p>
            <a:pPr marL="0" indent="0">
              <a:buNone/>
            </a:pPr>
            <a:r>
              <a:rPr lang="zh-CN" altLang="zh-CN" sz="2000" dirty="0">
                <a:ea typeface="黑体"/>
                <a:cs typeface="黑体"/>
              </a:rPr>
              <a:t>（</a:t>
            </a:r>
            <a:r>
              <a:rPr lang="en-US" altLang="zh-CN" sz="2000" dirty="0">
                <a:ea typeface="黑体"/>
                <a:cs typeface="黑体"/>
              </a:rPr>
              <a:t>1</a:t>
            </a:r>
            <a:r>
              <a:rPr lang="zh-CN" altLang="zh-CN" sz="2000" dirty="0">
                <a:ea typeface="黑体"/>
                <a:cs typeface="黑体"/>
              </a:rPr>
              <a:t>）</a:t>
            </a:r>
            <a:r>
              <a:rPr lang="en-US" altLang="zh-CN" sz="2000" dirty="0">
                <a:ea typeface="黑体"/>
                <a:cs typeface="黑体"/>
              </a:rPr>
              <a:t>Total Disability Population</a:t>
            </a:r>
          </a:p>
          <a:p>
            <a:pPr marL="0" indent="0">
              <a:buNone/>
            </a:pPr>
            <a:r>
              <a:rPr lang="zh-CN" altLang="en-US" sz="2000" dirty="0">
                <a:ea typeface="黑体"/>
                <a:cs typeface="黑体"/>
              </a:rPr>
              <a:t>  </a:t>
            </a:r>
            <a:r>
              <a:rPr lang="en-US" altLang="zh-CN" sz="2000" dirty="0">
                <a:ea typeface="黑体"/>
                <a:cs typeface="黑体"/>
              </a:rPr>
              <a:t>According to the report, the total amount of disabled elderly in 2054 will reach a peak of about 43 million people, of which about 16 million people can not take care of themselves.</a:t>
            </a:r>
          </a:p>
          <a:p>
            <a:pPr marL="0" indent="0">
              <a:buNone/>
            </a:pPr>
            <a:r>
              <a:rPr lang="en-US" altLang="zh-CN" sz="2000" dirty="0">
                <a:ea typeface="黑体"/>
                <a:cs typeface="黑体"/>
              </a:rPr>
              <a:t>The proportion of disabled elderly people in the total population will rise from the current 1.15% to 2.1% in 2054, after 2054 will be maintained at this level of slight</a:t>
            </a:r>
            <a:r>
              <a:rPr lang="zh-CN" altLang="en-US" sz="2000" dirty="0">
                <a:ea typeface="黑体"/>
                <a:cs typeface="黑体"/>
              </a:rPr>
              <a:t> </a:t>
            </a:r>
            <a:r>
              <a:rPr lang="en-US" altLang="zh-CN" sz="2000" dirty="0">
                <a:ea typeface="黑体"/>
                <a:cs typeface="黑体"/>
              </a:rPr>
              <a:t>volatility.</a:t>
            </a:r>
          </a:p>
          <a:p>
            <a:pPr marL="0" indent="0">
              <a:buNone/>
            </a:pPr>
            <a:r>
              <a:rPr lang="zh-CN" altLang="en-US" sz="2000" b="1" dirty="0">
                <a:latin typeface="黑体"/>
                <a:ea typeface="黑体"/>
                <a:cs typeface="黑体"/>
              </a:rPr>
              <a:t>    </a:t>
            </a:r>
            <a:r>
              <a:rPr lang="en-US" altLang="zh-CN" sz="2000" b="1" dirty="0">
                <a:ea typeface="黑体"/>
                <a:cs typeface="黑体"/>
              </a:rPr>
              <a:t>In addition, China‘s annual death toll will increase from the current 9.6 million monotonous to about 17.6 million in 2062. This figure is little</a:t>
            </a:r>
            <a:r>
              <a:rPr lang="zh-CN" altLang="en-US" sz="2000" b="1" dirty="0">
                <a:ea typeface="黑体"/>
                <a:cs typeface="黑体"/>
              </a:rPr>
              <a:t> </a:t>
            </a:r>
            <a:r>
              <a:rPr lang="en-US" altLang="zh-CN" sz="2000" b="1" dirty="0">
                <a:ea typeface="黑体"/>
                <a:cs typeface="黑体"/>
              </a:rPr>
              <a:t>larger than the number of elderly people defined in this report who are unable to take care of themselves. However, the number of people aged 60 or below who die is not consistent with the number of elderly people who are unable to take care of themselves in this report</a:t>
            </a:r>
            <a:r>
              <a:rPr lang="zh-CN" altLang="en-US" sz="2000" b="1" dirty="0">
                <a:ea typeface="黑体"/>
                <a:cs typeface="黑体"/>
              </a:rPr>
              <a:t> </a:t>
            </a:r>
            <a:r>
              <a:rPr lang="en-US" altLang="zh-CN" sz="2000" b="1" dirty="0">
                <a:ea typeface="黑体"/>
                <a:cs typeface="黑体"/>
              </a:rPr>
              <a:t>which</a:t>
            </a:r>
            <a:r>
              <a:rPr lang="zh-CN" altLang="en-US" sz="2000" b="1" dirty="0">
                <a:ea typeface="黑体"/>
                <a:cs typeface="黑体"/>
              </a:rPr>
              <a:t> </a:t>
            </a:r>
            <a:r>
              <a:rPr lang="en-US" altLang="zh-CN" sz="2000" b="1" dirty="0">
                <a:ea typeface="黑体"/>
                <a:cs typeface="黑体"/>
              </a:rPr>
              <a:t>means</a:t>
            </a:r>
            <a:r>
              <a:rPr lang="zh-CN" altLang="en-US" sz="2000" b="1" dirty="0">
                <a:ea typeface="黑体"/>
                <a:cs typeface="黑体"/>
              </a:rPr>
              <a:t> </a:t>
            </a:r>
            <a:r>
              <a:rPr lang="en-US" altLang="zh-CN" sz="2000" b="1" dirty="0">
                <a:ea typeface="黑体"/>
                <a:cs typeface="黑体"/>
              </a:rPr>
              <a:t>that</a:t>
            </a:r>
            <a:r>
              <a:rPr lang="zh-CN" altLang="en-US" sz="2000" b="1" dirty="0">
                <a:ea typeface="黑体"/>
                <a:cs typeface="黑体"/>
              </a:rPr>
              <a:t> </a:t>
            </a:r>
            <a:r>
              <a:rPr lang="en-US" altLang="zh-CN" sz="2000" b="1" dirty="0">
                <a:ea typeface="黑体"/>
                <a:cs typeface="黑体"/>
              </a:rPr>
              <a:t>it is also</a:t>
            </a:r>
            <a:r>
              <a:rPr lang="zh-CN" altLang="en-US" sz="2000" b="1" dirty="0">
                <a:ea typeface="黑体"/>
                <a:cs typeface="黑体"/>
              </a:rPr>
              <a:t> </a:t>
            </a:r>
            <a:r>
              <a:rPr lang="en-US" altLang="zh-CN" sz="2000" b="1" dirty="0">
                <a:ea typeface="黑体"/>
                <a:cs typeface="黑体"/>
              </a:rPr>
              <a:t>a cross-check</a:t>
            </a:r>
            <a:r>
              <a:rPr lang="zh-CN" altLang="en-US" sz="2000" b="1" dirty="0">
                <a:ea typeface="黑体"/>
                <a:cs typeface="黑体"/>
              </a:rPr>
              <a:t> </a:t>
            </a:r>
            <a:r>
              <a:rPr lang="en-US" altLang="zh-CN" sz="2000" b="1" dirty="0">
                <a:ea typeface="黑体"/>
                <a:cs typeface="黑体"/>
              </a:rPr>
              <a:t>to</a:t>
            </a:r>
            <a:r>
              <a:rPr lang="zh-CN" altLang="en-US" sz="2000" b="1" dirty="0">
                <a:ea typeface="黑体"/>
                <a:cs typeface="黑体"/>
              </a:rPr>
              <a:t> </a:t>
            </a:r>
            <a:r>
              <a:rPr lang="en-US" altLang="zh-CN" sz="2000" b="1" dirty="0">
                <a:ea typeface="黑体"/>
                <a:cs typeface="黑体"/>
              </a:rPr>
              <a:t>indicate</a:t>
            </a:r>
            <a:r>
              <a:rPr lang="zh-CN" altLang="en-US" sz="2000" b="1" dirty="0">
                <a:ea typeface="黑体"/>
                <a:cs typeface="黑体"/>
              </a:rPr>
              <a:t> </a:t>
            </a:r>
            <a:r>
              <a:rPr lang="en-US" altLang="zh-CN" sz="2000" b="1" dirty="0">
                <a:ea typeface="黑体"/>
                <a:cs typeface="黑体"/>
              </a:rPr>
              <a:t>the accuracy of this report for predictions of disability.</a:t>
            </a:r>
            <a:endParaRPr kumimoji="1" lang="zh-CN" altLang="en-US" sz="2000" b="1" dirty="0">
              <a:ea typeface="黑体"/>
              <a:cs typeface="黑体"/>
            </a:endParaRPr>
          </a:p>
        </p:txBody>
      </p:sp>
    </p:spTree>
    <p:extLst>
      <p:ext uri="{BB962C8B-B14F-4D97-AF65-F5344CB8AC3E}">
        <p14:creationId xmlns:p14="http://schemas.microsoft.com/office/powerpoint/2010/main" val="2706348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5.Conclusion</a:t>
            </a:r>
            <a:endParaRPr kumimoji="1" lang="zh-CN" altLang="en-US" dirty="0"/>
          </a:p>
        </p:txBody>
      </p:sp>
      <p:sp>
        <p:nvSpPr>
          <p:cNvPr id="3" name="内容占位符 2"/>
          <p:cNvSpPr>
            <a:spLocks noGrp="1"/>
          </p:cNvSpPr>
          <p:nvPr>
            <p:ph idx="1"/>
          </p:nvPr>
        </p:nvSpPr>
        <p:spPr/>
        <p:txBody>
          <a:bodyPr>
            <a:normAutofit/>
          </a:bodyPr>
          <a:lstStyle/>
          <a:p>
            <a:pPr marL="0" indent="0">
              <a:buNone/>
            </a:pPr>
            <a:r>
              <a:rPr lang="en-US" altLang="zh-CN" sz="2400" dirty="0">
                <a:ea typeface="黑体"/>
                <a:cs typeface="黑体"/>
              </a:rPr>
              <a:t>4. Characteristics of Disabling Elderly</a:t>
            </a:r>
          </a:p>
          <a:p>
            <a:pPr marL="0" indent="0">
              <a:buNone/>
            </a:pPr>
            <a:r>
              <a:rPr lang="zh-CN" altLang="zh-CN" sz="2400" dirty="0">
                <a:ea typeface="黑体"/>
                <a:cs typeface="黑体"/>
              </a:rPr>
              <a:t>（</a:t>
            </a:r>
            <a:r>
              <a:rPr lang="en-US" altLang="zh-CN" sz="2400" dirty="0">
                <a:ea typeface="黑体"/>
                <a:cs typeface="黑体"/>
              </a:rPr>
              <a:t>2</a:t>
            </a:r>
            <a:r>
              <a:rPr lang="zh-CN" altLang="zh-CN" sz="2400" dirty="0">
                <a:ea typeface="黑体"/>
                <a:cs typeface="黑体"/>
              </a:rPr>
              <a:t>）</a:t>
            </a:r>
            <a:r>
              <a:rPr lang="en-US" altLang="zh-CN" sz="2400" dirty="0">
                <a:ea typeface="黑体"/>
                <a:cs typeface="黑体"/>
              </a:rPr>
              <a:t>Health</a:t>
            </a:r>
            <a:r>
              <a:rPr lang="zh-CN" altLang="en-US" sz="2400" dirty="0">
                <a:ea typeface="黑体"/>
                <a:cs typeface="黑体"/>
              </a:rPr>
              <a:t> </a:t>
            </a:r>
            <a:r>
              <a:rPr lang="en-US" altLang="zh-CN" sz="2400" dirty="0">
                <a:ea typeface="黑体"/>
                <a:cs typeface="黑体"/>
              </a:rPr>
              <a:t>Expectancy</a:t>
            </a:r>
            <a:endParaRPr lang="zh-CN" altLang="zh-CN" sz="2400" dirty="0">
              <a:ea typeface="黑体"/>
              <a:cs typeface="黑体"/>
            </a:endParaRPr>
          </a:p>
          <a:p>
            <a:r>
              <a:rPr lang="en-US" altLang="zh-CN" sz="2400" dirty="0">
                <a:ea typeface="黑体"/>
                <a:cs typeface="黑体"/>
              </a:rPr>
              <a:t>The results of this study shows that from now</a:t>
            </a:r>
            <a:r>
              <a:rPr lang="zh-CN" altLang="en-US" sz="2400" dirty="0">
                <a:ea typeface="黑体"/>
                <a:cs typeface="黑体"/>
              </a:rPr>
              <a:t> </a:t>
            </a:r>
            <a:r>
              <a:rPr lang="en-US" altLang="zh-CN" sz="2400" dirty="0">
                <a:ea typeface="黑体"/>
                <a:cs typeface="黑体"/>
              </a:rPr>
              <a:t>to 2060, within</a:t>
            </a:r>
            <a:r>
              <a:rPr lang="zh-CN" altLang="en-US" sz="2400" dirty="0">
                <a:ea typeface="黑体"/>
                <a:cs typeface="黑体"/>
              </a:rPr>
              <a:t> </a:t>
            </a:r>
            <a:r>
              <a:rPr lang="en-US" altLang="zh-CN" sz="2400" dirty="0">
                <a:ea typeface="黑体"/>
                <a:cs typeface="黑体"/>
              </a:rPr>
              <a:t>the three assumptions of longevity and health</a:t>
            </a:r>
            <a:r>
              <a:rPr lang="zh-CN" altLang="zh-CN" sz="2400" dirty="0">
                <a:ea typeface="黑体"/>
                <a:cs typeface="黑体"/>
              </a:rPr>
              <a:t>,</a:t>
            </a:r>
            <a:r>
              <a:rPr lang="en-US" altLang="zh-CN" sz="2400" b="1" dirty="0">
                <a:ea typeface="黑体"/>
                <a:cs typeface="黑体"/>
              </a:rPr>
              <a:t>China</a:t>
            </a:r>
            <a:r>
              <a:rPr lang="zh-CN" altLang="en-US" sz="2400" b="1" dirty="0">
                <a:ea typeface="黑体"/>
                <a:cs typeface="黑体"/>
              </a:rPr>
              <a:t> </a:t>
            </a:r>
            <a:r>
              <a:rPr lang="en-US" altLang="zh-CN" sz="2400" b="1" dirty="0">
                <a:ea typeface="黑体"/>
                <a:cs typeface="黑体"/>
              </a:rPr>
              <a:t>is</a:t>
            </a:r>
            <a:r>
              <a:rPr lang="zh-CN" altLang="en-US" sz="2400" b="1" dirty="0">
                <a:ea typeface="黑体"/>
                <a:cs typeface="黑体"/>
              </a:rPr>
              <a:t> </a:t>
            </a:r>
            <a:r>
              <a:rPr lang="en-US" altLang="zh-CN" sz="2400" b="1" dirty="0">
                <a:ea typeface="黑体"/>
                <a:cs typeface="黑体"/>
              </a:rPr>
              <a:t>faced</a:t>
            </a:r>
            <a:r>
              <a:rPr lang="zh-CN" altLang="en-US" sz="2400" b="1" dirty="0">
                <a:ea typeface="黑体"/>
                <a:cs typeface="黑体"/>
              </a:rPr>
              <a:t> </a:t>
            </a:r>
            <a:r>
              <a:rPr lang="en-US" altLang="zh-CN" sz="2400" b="1" dirty="0">
                <a:ea typeface="黑体"/>
                <a:cs typeface="黑体"/>
              </a:rPr>
              <a:t>with</a:t>
            </a:r>
            <a:r>
              <a:rPr lang="zh-CN" altLang="en-US" sz="2400" b="1" dirty="0">
                <a:ea typeface="黑体"/>
                <a:cs typeface="黑体"/>
              </a:rPr>
              <a:t> </a:t>
            </a:r>
            <a:r>
              <a:rPr lang="en-US" altLang="zh-CN" sz="2400" b="1" dirty="0">
                <a:ea typeface="黑体"/>
                <a:cs typeface="黑体"/>
              </a:rPr>
              <a:t>the</a:t>
            </a:r>
            <a:r>
              <a:rPr lang="zh-CN" altLang="en-US" sz="2400" b="1" dirty="0">
                <a:ea typeface="黑体"/>
                <a:cs typeface="黑体"/>
              </a:rPr>
              <a:t> </a:t>
            </a:r>
            <a:r>
              <a:rPr lang="en-US" altLang="zh-CN" sz="2400" b="1" dirty="0">
                <a:ea typeface="黑体"/>
                <a:cs typeface="黑体"/>
              </a:rPr>
              <a:t>situation called</a:t>
            </a:r>
            <a:r>
              <a:rPr lang="zh-CN" altLang="en-US" sz="2400" b="1" dirty="0">
                <a:ea typeface="黑体"/>
                <a:cs typeface="黑体"/>
              </a:rPr>
              <a:t> </a:t>
            </a:r>
            <a:r>
              <a:rPr lang="en-US" altLang="zh-CN" sz="2400" b="1" dirty="0">
                <a:ea typeface="黑体"/>
                <a:cs typeface="黑体"/>
              </a:rPr>
              <a:t>“dynamic equilibrium” model, which</a:t>
            </a:r>
            <a:r>
              <a:rPr lang="zh-CN" altLang="en-US" sz="2400" b="1" dirty="0">
                <a:ea typeface="黑体"/>
                <a:cs typeface="黑体"/>
              </a:rPr>
              <a:t> </a:t>
            </a:r>
            <a:r>
              <a:rPr lang="en-US" altLang="zh-CN" sz="2400" b="1" dirty="0">
                <a:ea typeface="黑体"/>
                <a:cs typeface="黑体"/>
              </a:rPr>
              <a:t>means</a:t>
            </a:r>
            <a:r>
              <a:rPr lang="zh-CN" altLang="en-US" sz="2400" b="1" dirty="0">
                <a:ea typeface="黑体"/>
                <a:cs typeface="黑体"/>
              </a:rPr>
              <a:t> </a:t>
            </a:r>
            <a:r>
              <a:rPr lang="en-US" altLang="zh-CN" sz="2400" b="1" dirty="0">
                <a:ea typeface="黑体"/>
                <a:cs typeface="黑体"/>
              </a:rPr>
              <a:t>the extension of population life expectancy and</a:t>
            </a:r>
            <a:r>
              <a:rPr lang="zh-CN" altLang="en-US" sz="2400" b="1" dirty="0">
                <a:ea typeface="黑体"/>
                <a:cs typeface="黑体"/>
              </a:rPr>
              <a:t> </a:t>
            </a:r>
            <a:r>
              <a:rPr lang="en-US" altLang="zh-CN" sz="2400" b="1" dirty="0">
                <a:ea typeface="黑体"/>
                <a:cs typeface="黑体"/>
              </a:rPr>
              <a:t>the</a:t>
            </a:r>
            <a:r>
              <a:rPr lang="zh-CN" altLang="en-US" sz="2400" b="1" dirty="0">
                <a:ea typeface="黑体"/>
                <a:cs typeface="黑体"/>
              </a:rPr>
              <a:t> </a:t>
            </a:r>
            <a:r>
              <a:rPr lang="en-US" altLang="zh-CN" sz="2400" b="1" dirty="0">
                <a:ea typeface="黑体"/>
                <a:cs typeface="黑体"/>
              </a:rPr>
              <a:t>health expectancy of life extension increase</a:t>
            </a:r>
            <a:r>
              <a:rPr lang="zh-CN" altLang="en-US" sz="2400" b="1" dirty="0">
                <a:ea typeface="黑体"/>
                <a:cs typeface="黑体"/>
              </a:rPr>
              <a:t> </a:t>
            </a:r>
            <a:r>
              <a:rPr lang="en-US" altLang="zh-CN" sz="2400" b="1" dirty="0">
                <a:ea typeface="黑体"/>
                <a:cs typeface="黑体"/>
              </a:rPr>
              <a:t>at</a:t>
            </a:r>
            <a:r>
              <a:rPr lang="zh-CN" altLang="en-US" sz="2400" b="1" dirty="0">
                <a:ea typeface="黑体"/>
                <a:cs typeface="黑体"/>
              </a:rPr>
              <a:t> </a:t>
            </a:r>
            <a:r>
              <a:rPr lang="en-US" altLang="zh-CN" sz="2400" b="1" dirty="0">
                <a:ea typeface="黑体"/>
                <a:cs typeface="黑体"/>
              </a:rPr>
              <a:t>the</a:t>
            </a:r>
            <a:r>
              <a:rPr lang="zh-CN" altLang="en-US" sz="2400" b="1" dirty="0">
                <a:ea typeface="黑体"/>
                <a:cs typeface="黑体"/>
              </a:rPr>
              <a:t> </a:t>
            </a:r>
            <a:r>
              <a:rPr lang="en-US" altLang="zh-CN" sz="2400" b="1" dirty="0">
                <a:ea typeface="黑体"/>
                <a:cs typeface="黑体"/>
              </a:rPr>
              <a:t>same</a:t>
            </a:r>
            <a:r>
              <a:rPr lang="zh-CN" altLang="en-US" sz="2400" b="1" dirty="0">
                <a:ea typeface="黑体"/>
                <a:cs typeface="黑体"/>
              </a:rPr>
              <a:t> </a:t>
            </a:r>
            <a:r>
              <a:rPr lang="en-US" altLang="zh-CN" sz="2400" b="1" dirty="0">
                <a:ea typeface="黑体"/>
                <a:cs typeface="黑体"/>
              </a:rPr>
              <a:t>time.</a:t>
            </a:r>
            <a:r>
              <a:rPr lang="zh-CN" altLang="en-US" sz="2400" b="1" dirty="0">
                <a:ea typeface="黑体"/>
                <a:cs typeface="黑体"/>
              </a:rPr>
              <a:t> </a:t>
            </a:r>
            <a:r>
              <a:rPr lang="en-US" altLang="zh-CN" sz="2400" dirty="0">
                <a:ea typeface="黑体"/>
                <a:cs typeface="黑体"/>
              </a:rPr>
              <a:t>And</a:t>
            </a:r>
            <a:r>
              <a:rPr lang="zh-CN" altLang="en-US" sz="2400" dirty="0">
                <a:ea typeface="黑体"/>
                <a:cs typeface="黑体"/>
              </a:rPr>
              <a:t> </a:t>
            </a:r>
            <a:r>
              <a:rPr lang="en-US" altLang="zh-CN" sz="2400" dirty="0">
                <a:ea typeface="黑体"/>
                <a:cs typeface="黑体"/>
              </a:rPr>
              <a:t>the</a:t>
            </a:r>
            <a:r>
              <a:rPr lang="zh-CN" altLang="en-US" sz="2400" dirty="0">
                <a:ea typeface="黑体"/>
                <a:cs typeface="黑体"/>
              </a:rPr>
              <a:t> </a:t>
            </a:r>
            <a:r>
              <a:rPr lang="en-US" altLang="zh-CN" sz="2400" dirty="0">
                <a:ea typeface="黑体"/>
                <a:cs typeface="黑体"/>
              </a:rPr>
              <a:t>unhealthy life</a:t>
            </a:r>
            <a:r>
              <a:rPr lang="zh-CN" altLang="en-US" sz="2400" dirty="0">
                <a:ea typeface="黑体"/>
                <a:cs typeface="黑体"/>
              </a:rPr>
              <a:t> </a:t>
            </a:r>
            <a:r>
              <a:rPr lang="en-US" altLang="zh-CN" sz="2400" dirty="0">
                <a:ea typeface="黑体"/>
                <a:cs typeface="黑体"/>
              </a:rPr>
              <a:t>expectancy</a:t>
            </a:r>
            <a:r>
              <a:rPr lang="zh-CN" altLang="en-US" sz="2400" dirty="0">
                <a:ea typeface="黑体"/>
                <a:cs typeface="黑体"/>
              </a:rPr>
              <a:t> </a:t>
            </a:r>
            <a:r>
              <a:rPr lang="en-US" altLang="zh-CN" sz="2400" dirty="0">
                <a:ea typeface="黑体"/>
                <a:cs typeface="黑体"/>
              </a:rPr>
              <a:t>accounted for the proportion of the entire life basically remain unchanged.</a:t>
            </a:r>
            <a:endParaRPr kumimoji="1" lang="zh-CN" altLang="en-US" sz="2400" dirty="0">
              <a:ea typeface="黑体"/>
              <a:cs typeface="黑体"/>
            </a:endParaRPr>
          </a:p>
        </p:txBody>
      </p:sp>
    </p:spTree>
    <p:extLst>
      <p:ext uri="{BB962C8B-B14F-4D97-AF65-F5344CB8AC3E}">
        <p14:creationId xmlns:p14="http://schemas.microsoft.com/office/powerpoint/2010/main" val="1371183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08410" y="1658542"/>
            <a:ext cx="7956947" cy="1123373"/>
          </a:xfrm>
        </p:spPr>
        <p:txBody>
          <a:bodyPr>
            <a:normAutofit fontScale="90000"/>
          </a:bodyPr>
          <a:lstStyle/>
          <a:p>
            <a:pPr>
              <a:lnSpc>
                <a:spcPct val="150000"/>
              </a:lnSpc>
            </a:pPr>
            <a:br>
              <a:rPr lang="en-US" altLang="zh-CN" dirty="0">
                <a:solidFill>
                  <a:schemeClr val="bg1"/>
                </a:solidFill>
                <a:effectLst>
                  <a:outerShdw blurRad="38100" dist="38100" dir="2700000" algn="tl">
                    <a:srgbClr val="C0C0C0"/>
                  </a:outerShdw>
                </a:effectLst>
                <a:latin typeface="方正正中黑简体" charset="-122"/>
                <a:ea typeface="方正正中黑简体" charset="-122"/>
              </a:rPr>
            </a:br>
            <a:r>
              <a:rPr lang="en-US" altLang="zh-CN" sz="2700" b="1" dirty="0">
                <a:effectLst>
                  <a:outerShdw blurRad="38100" dist="38100" dir="2700000" algn="tl">
                    <a:srgbClr val="C0C0C0"/>
                  </a:outerShdw>
                </a:effectLst>
                <a:latin typeface="Arial Rounded MT Bold" panose="020F0704030504030204" pitchFamily="34" charset="0"/>
                <a:ea typeface="方正正中黑简体" charset="-122"/>
              </a:rPr>
              <a:t>Case </a:t>
            </a:r>
            <a:r>
              <a:rPr lang="en-US" altLang="zh-CN" sz="2700" b="1" dirty="0" err="1">
                <a:effectLst>
                  <a:outerShdw blurRad="38100" dist="38100" dir="2700000" algn="tl">
                    <a:srgbClr val="C0C0C0"/>
                  </a:outerShdw>
                </a:effectLst>
                <a:latin typeface="Arial Rounded MT Bold" panose="020F0704030504030204" pitchFamily="34" charset="0"/>
                <a:ea typeface="方正正中黑简体" charset="-122"/>
              </a:rPr>
              <a:t>Study:Long</a:t>
            </a:r>
            <a:r>
              <a:rPr lang="en-US" altLang="zh-CN" sz="2700" b="1" dirty="0">
                <a:effectLst>
                  <a:outerShdw blurRad="38100" dist="38100" dir="2700000" algn="tl">
                    <a:srgbClr val="C0C0C0"/>
                  </a:outerShdw>
                </a:effectLst>
                <a:latin typeface="Arial Rounded MT Bold" panose="020F0704030504030204" pitchFamily="34" charset="0"/>
                <a:ea typeface="方正正中黑简体" charset="-122"/>
              </a:rPr>
              <a:t> Term Care Practice in China</a:t>
            </a:r>
            <a:br>
              <a:rPr lang="en-US" altLang="zh-CN" b="1" dirty="0">
                <a:effectLst>
                  <a:outerShdw blurRad="38100" dist="38100" dir="2700000" algn="tl">
                    <a:srgbClr val="C0C0C0"/>
                  </a:outerShdw>
                </a:effectLst>
                <a:latin typeface="Arial Rounded MT Bold" panose="020F0704030504030204" pitchFamily="34" charset="0"/>
                <a:ea typeface="方正正中黑简体" charset="-122"/>
              </a:rPr>
            </a:br>
            <a:r>
              <a:rPr lang="en-US" altLang="zh-CN" sz="1800" b="1" dirty="0">
                <a:effectLst>
                  <a:outerShdw blurRad="38100" dist="38100" dir="2700000" algn="tl">
                    <a:srgbClr val="C0C0C0"/>
                  </a:outerShdw>
                </a:effectLst>
                <a:latin typeface="Arial Rounded MT Bold" panose="020F0704030504030204" pitchFamily="34" charset="0"/>
                <a:ea typeface="方正正中黑简体" charset="-122"/>
              </a:rPr>
              <a:t>---International Comparison and Case Study of Qing Dao City</a:t>
            </a:r>
            <a:endParaRPr lang="zh-CN" altLang="en-US" sz="1800" b="1" dirty="0">
              <a:effectLst>
                <a:outerShdw blurRad="38100" dist="38100" dir="2700000" algn="tl">
                  <a:srgbClr val="C0C0C0"/>
                </a:outerShdw>
              </a:effectLst>
              <a:latin typeface="Arial Rounded MT Bold" panose="020F0704030504030204" pitchFamily="34" charset="0"/>
              <a:ea typeface="方正正中黑简体" charset="-122"/>
            </a:endParaRPr>
          </a:p>
        </p:txBody>
      </p:sp>
      <p:sp>
        <p:nvSpPr>
          <p:cNvPr id="4099" name="Rectangle 3"/>
          <p:cNvSpPr>
            <a:spLocks noGrp="1" noChangeArrowheads="1"/>
          </p:cNvSpPr>
          <p:nvPr>
            <p:ph type="body" idx="4294967295"/>
          </p:nvPr>
        </p:nvSpPr>
        <p:spPr>
          <a:xfrm>
            <a:off x="1547664" y="3861048"/>
            <a:ext cx="6192688" cy="1683279"/>
          </a:xfrm>
        </p:spPr>
        <p:txBody>
          <a:bodyPr>
            <a:normAutofit fontScale="77500" lnSpcReduction="20000"/>
          </a:bodyPr>
          <a:lstStyle/>
          <a:p>
            <a:r>
              <a:rPr lang="en-US" altLang="zh-CN" sz="2800" b="1" dirty="0">
                <a:latin typeface="黑体" pitchFamily="49" charset="-122"/>
                <a:ea typeface="黑体" pitchFamily="49" charset="-122"/>
              </a:rPr>
              <a:t>   Hong</a:t>
            </a:r>
            <a:r>
              <a:rPr lang="zh-CN" altLang="en-US" sz="2800" b="1" dirty="0">
                <a:latin typeface="黑体" pitchFamily="49" charset="-122"/>
                <a:ea typeface="黑体" pitchFamily="49" charset="-122"/>
              </a:rPr>
              <a:t> </a:t>
            </a:r>
            <a:r>
              <a:rPr lang="en-US" altLang="zh-CN" sz="2800" b="1" dirty="0">
                <a:latin typeface="黑体" pitchFamily="49" charset="-122"/>
                <a:ea typeface="黑体" pitchFamily="49" charset="-122"/>
              </a:rPr>
              <a:t>Mi</a:t>
            </a:r>
            <a:r>
              <a:rPr lang="en-US" altLang="zh-CN" sz="1800" b="1" dirty="0">
                <a:latin typeface="黑体" pitchFamily="49" charset="-122"/>
                <a:ea typeface="黑体" pitchFamily="49" charset="-122"/>
              </a:rPr>
              <a:t> Prof.&amp; Executive Director</a:t>
            </a:r>
          </a:p>
          <a:p>
            <a:r>
              <a:rPr lang="en-US" altLang="zh-CN" sz="1800" b="1" dirty="0">
                <a:latin typeface="黑体" pitchFamily="49" charset="-122"/>
                <a:ea typeface="黑体" pitchFamily="49" charset="-122"/>
              </a:rPr>
              <a:t>    School</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of</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Public</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Affairs,</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Zhejiang</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University</a:t>
            </a:r>
          </a:p>
          <a:p>
            <a:r>
              <a:rPr lang="en-US" altLang="zh-CN" sz="1800" b="1" dirty="0">
                <a:latin typeface="黑体" pitchFamily="49" charset="-122"/>
                <a:ea typeface="黑体" pitchFamily="49" charset="-122"/>
              </a:rPr>
              <a:t> The</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Institute</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for</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Population</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and</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Development</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Studies,</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ZJU</a:t>
            </a:r>
          </a:p>
          <a:p>
            <a:pPr marL="0" indent="0">
              <a:buNone/>
            </a:pPr>
            <a:r>
              <a:rPr lang="en-US" altLang="zh-CN" sz="1800" b="1" dirty="0">
                <a:latin typeface="黑体" pitchFamily="49" charset="-122"/>
                <a:ea typeface="黑体" pitchFamily="49" charset="-122"/>
              </a:rPr>
              <a:t>The</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Laboratory for</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Population</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Big</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Data</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and</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Policy</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Simulation, ZJU</a:t>
            </a:r>
          </a:p>
          <a:p>
            <a:endParaRPr lang="en-US" altLang="zh-CN" sz="1800" b="1" dirty="0">
              <a:latin typeface="黑体" pitchFamily="49" charset="-122"/>
              <a:ea typeface="黑体" pitchFamily="49" charset="-122"/>
            </a:endParaRPr>
          </a:p>
          <a:p>
            <a:r>
              <a:rPr lang="en-US" altLang="zh-CN" sz="1800" b="1" dirty="0">
                <a:latin typeface="黑体" pitchFamily="49" charset="-122"/>
                <a:ea typeface="黑体" pitchFamily="49" charset="-122"/>
              </a:rPr>
              <a:t>                   25-26</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Sep.</a:t>
            </a:r>
            <a:r>
              <a:rPr lang="zh-CN" altLang="en-US" sz="1800" b="1" dirty="0">
                <a:latin typeface="黑体" pitchFamily="49" charset="-122"/>
                <a:ea typeface="黑体" pitchFamily="49" charset="-122"/>
              </a:rPr>
              <a:t> </a:t>
            </a:r>
            <a:r>
              <a:rPr lang="en-US" altLang="zh-CN" sz="1800" b="1" dirty="0">
                <a:latin typeface="黑体" pitchFamily="49" charset="-122"/>
                <a:ea typeface="黑体" pitchFamily="49" charset="-122"/>
              </a:rPr>
              <a:t>2018</a:t>
            </a:r>
          </a:p>
        </p:txBody>
      </p:sp>
      <p:sp>
        <p:nvSpPr>
          <p:cNvPr id="6" name="TextBox 4"/>
          <p:cNvSpPr txBox="1"/>
          <p:nvPr/>
        </p:nvSpPr>
        <p:spPr>
          <a:xfrm>
            <a:off x="2395331" y="4296987"/>
            <a:ext cx="3627782" cy="348813"/>
          </a:xfrm>
          <a:prstGeom prst="rect">
            <a:avLst/>
          </a:prstGeom>
          <a:noFill/>
        </p:spPr>
        <p:txBody>
          <a:bodyPr wrap="square" rtlCol="0">
            <a:spAutoFit/>
          </a:bodyPr>
          <a:lstStyle/>
          <a:p>
            <a:pPr algn="dist">
              <a:lnSpc>
                <a:spcPts val="2025"/>
              </a:lnSpc>
            </a:pPr>
            <a:endParaRPr lang="zh-CN" altLang="en-US" dirty="0">
              <a:solidFill>
                <a:srgbClr val="FFFF00"/>
              </a:solidFill>
              <a:effectLst>
                <a:outerShdw blurRad="38100" dist="38100" dir="2700000" algn="tl">
                  <a:srgbClr val="000000">
                    <a:alpha val="43137"/>
                  </a:srgbClr>
                </a:outerShdw>
              </a:effectLst>
              <a:latin typeface="方正正中黑简体" charset="-122"/>
              <a:ea typeface="方正正中黑简体"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buNone/>
            </a:pPr>
            <a:endParaRPr lang="en-US" altLang="zh-CN" sz="6600" dirty="0"/>
          </a:p>
          <a:p>
            <a:pPr algn="ctr">
              <a:buNone/>
            </a:pPr>
            <a:r>
              <a:rPr lang="en-US" altLang="zh-CN" sz="6600" dirty="0"/>
              <a:t>Thank</a:t>
            </a:r>
            <a:r>
              <a:rPr lang="zh-CN" altLang="en-US" sz="6600" dirty="0"/>
              <a:t> </a:t>
            </a:r>
            <a:r>
              <a:rPr lang="en-US" altLang="zh-CN" sz="6600" dirty="0"/>
              <a:t>You</a:t>
            </a:r>
            <a:r>
              <a:rPr lang="zh-CN" altLang="en-US" sz="6600" dirty="0"/>
              <a:t>！</a:t>
            </a:r>
            <a:endParaRPr lang="en-US" altLang="zh-CN" sz="6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en-US" altLang="zh-CN" dirty="0"/>
              <a:t>Second</a:t>
            </a:r>
            <a:r>
              <a:rPr lang="zh-CN" altLang="en-US" dirty="0"/>
              <a:t>,</a:t>
            </a:r>
            <a:r>
              <a:rPr lang="en-US" altLang="zh-CN" dirty="0"/>
              <a:t>China</a:t>
            </a:r>
            <a:r>
              <a:rPr lang="zh-CN" altLang="en-US" dirty="0"/>
              <a:t> </a:t>
            </a:r>
            <a:r>
              <a:rPr lang="en-US" altLang="zh-CN" dirty="0"/>
              <a:t>is</a:t>
            </a:r>
            <a:r>
              <a:rPr lang="zh-CN" altLang="en-US" dirty="0"/>
              <a:t> </a:t>
            </a:r>
            <a:r>
              <a:rPr lang="en-US" altLang="zh-CN" dirty="0"/>
              <a:t>facing</a:t>
            </a:r>
            <a:r>
              <a:rPr lang="zh-CN" altLang="en-US" dirty="0"/>
              <a:t> </a:t>
            </a:r>
            <a:r>
              <a:rPr lang="en-US" altLang="zh-CN" dirty="0"/>
              <a:t>aging</a:t>
            </a:r>
            <a:r>
              <a:rPr lang="zh-CN" altLang="en-US" dirty="0"/>
              <a:t> </a:t>
            </a:r>
            <a:r>
              <a:rPr lang="en-US" altLang="zh-CN" dirty="0"/>
              <a:t>problem.</a:t>
            </a:r>
            <a:r>
              <a:rPr lang="zh-CN" altLang="en-US" dirty="0"/>
              <a:t> </a:t>
            </a:r>
            <a:r>
              <a:rPr lang="en-US" altLang="zh-CN" dirty="0"/>
              <a:t>We</a:t>
            </a:r>
            <a:r>
              <a:rPr lang="zh-CN" altLang="en-US" dirty="0"/>
              <a:t> </a:t>
            </a:r>
            <a:r>
              <a:rPr lang="en-US" altLang="zh-CN" dirty="0"/>
              <a:t>have</a:t>
            </a:r>
            <a:r>
              <a:rPr lang="zh-CN" altLang="en-US" dirty="0"/>
              <a:t> </a:t>
            </a:r>
            <a:r>
              <a:rPr lang="en-US" altLang="zh-CN" dirty="0"/>
              <a:t>now</a:t>
            </a:r>
            <a:r>
              <a:rPr lang="zh-CN" altLang="en-US" dirty="0"/>
              <a:t> </a:t>
            </a:r>
            <a:r>
              <a:rPr lang="en-US" altLang="zh-CN" dirty="0"/>
              <a:t>officially</a:t>
            </a:r>
            <a:r>
              <a:rPr lang="zh-CN" altLang="en-US" dirty="0"/>
              <a:t> </a:t>
            </a:r>
            <a:r>
              <a:rPr lang="en-US" altLang="zh-CN" dirty="0"/>
              <a:t>entered</a:t>
            </a:r>
            <a:r>
              <a:rPr lang="zh-CN" altLang="en-US" dirty="0"/>
              <a:t> </a:t>
            </a:r>
            <a:r>
              <a:rPr lang="en-US" altLang="zh-CN" dirty="0"/>
              <a:t>the</a:t>
            </a:r>
            <a:r>
              <a:rPr lang="zh-CN" altLang="en-US" dirty="0"/>
              <a:t> </a:t>
            </a:r>
            <a:r>
              <a:rPr lang="en-US" altLang="zh-CN" dirty="0"/>
              <a:t>aging</a:t>
            </a:r>
            <a:r>
              <a:rPr lang="zh-CN" altLang="en-US" dirty="0"/>
              <a:t> </a:t>
            </a:r>
            <a:r>
              <a:rPr lang="en-US" altLang="zh-CN" dirty="0"/>
              <a:t>society</a:t>
            </a:r>
            <a:r>
              <a:rPr lang="zh-CN" altLang="en-US" dirty="0"/>
              <a:t> </a:t>
            </a:r>
            <a:r>
              <a:rPr lang="en-US" altLang="zh-CN" dirty="0"/>
              <a:t>which</a:t>
            </a:r>
            <a:r>
              <a:rPr lang="zh-CN" altLang="en-US" dirty="0"/>
              <a:t> </a:t>
            </a:r>
            <a:r>
              <a:rPr lang="en-US" altLang="zh-CN" dirty="0"/>
              <a:t>means</a:t>
            </a:r>
            <a:r>
              <a:rPr lang="zh-CN" altLang="en-US" dirty="0"/>
              <a:t> </a:t>
            </a:r>
            <a:r>
              <a:rPr lang="en-US" altLang="zh-CN" dirty="0"/>
              <a:t>the</a:t>
            </a:r>
            <a:r>
              <a:rPr lang="zh-CN" altLang="en-US" dirty="0"/>
              <a:t> </a:t>
            </a:r>
            <a:r>
              <a:rPr lang="en-US" altLang="zh-CN" dirty="0"/>
              <a:t>disabled</a:t>
            </a:r>
            <a:r>
              <a:rPr lang="zh-CN" altLang="en-US" dirty="0"/>
              <a:t> </a:t>
            </a:r>
            <a:r>
              <a:rPr lang="en-US" altLang="zh-CN" dirty="0"/>
              <a:t>and</a:t>
            </a:r>
            <a:r>
              <a:rPr lang="zh-CN" altLang="en-US" dirty="0"/>
              <a:t> </a:t>
            </a:r>
            <a:r>
              <a:rPr lang="en-US" altLang="zh-CN" dirty="0"/>
              <a:t>solitude</a:t>
            </a:r>
            <a:r>
              <a:rPr lang="zh-CN" altLang="en-US" dirty="0"/>
              <a:t> </a:t>
            </a:r>
            <a:r>
              <a:rPr lang="en-US" altLang="zh-CN" dirty="0"/>
              <a:t>elderly</a:t>
            </a:r>
            <a:r>
              <a:rPr lang="zh-CN" altLang="en-US" dirty="0"/>
              <a:t> </a:t>
            </a:r>
            <a:r>
              <a:rPr lang="en-US" altLang="zh-CN" dirty="0"/>
              <a:t>is</a:t>
            </a:r>
            <a:r>
              <a:rPr lang="zh-CN" altLang="en-US" dirty="0"/>
              <a:t> </a:t>
            </a:r>
            <a:r>
              <a:rPr lang="en-US" altLang="zh-CN" dirty="0"/>
              <a:t>rising</a:t>
            </a:r>
            <a:r>
              <a:rPr lang="zh-CN" altLang="en-US" dirty="0"/>
              <a:t> </a:t>
            </a:r>
            <a:r>
              <a:rPr lang="en-US" altLang="zh-CN" dirty="0"/>
              <a:t>too.</a:t>
            </a:r>
            <a:r>
              <a:rPr lang="zh-CN" altLang="en-US" dirty="0"/>
              <a:t> </a:t>
            </a:r>
            <a:r>
              <a:rPr lang="en-US" altLang="zh-CN" dirty="0"/>
              <a:t>And</a:t>
            </a:r>
            <a:r>
              <a:rPr lang="zh-CN" altLang="en-US" dirty="0"/>
              <a:t> </a:t>
            </a:r>
            <a:r>
              <a:rPr lang="en-US" altLang="zh-CN" dirty="0"/>
              <a:t>the</a:t>
            </a:r>
            <a:r>
              <a:rPr lang="zh-CN" altLang="en-US" dirty="0"/>
              <a:t> </a:t>
            </a:r>
            <a:r>
              <a:rPr lang="en-US" altLang="zh-CN" dirty="0"/>
              <a:t>aged</a:t>
            </a:r>
            <a:r>
              <a:rPr lang="zh-CN" altLang="en-US" dirty="0"/>
              <a:t> </a:t>
            </a:r>
            <a:r>
              <a:rPr lang="en-US" altLang="zh-CN" dirty="0"/>
              <a:t>problem</a:t>
            </a:r>
            <a:r>
              <a:rPr lang="zh-CN" altLang="en-US" dirty="0"/>
              <a:t> </a:t>
            </a:r>
            <a:r>
              <a:rPr lang="en-US" altLang="zh-CN" dirty="0"/>
              <a:t>is</a:t>
            </a:r>
            <a:r>
              <a:rPr lang="zh-CN" altLang="en-US" dirty="0"/>
              <a:t> </a:t>
            </a:r>
            <a:r>
              <a:rPr lang="en-US" altLang="zh-CN" dirty="0"/>
              <a:t>getting</a:t>
            </a:r>
            <a:r>
              <a:rPr lang="zh-CN" altLang="en-US" dirty="0"/>
              <a:t> </a:t>
            </a:r>
            <a:r>
              <a:rPr lang="en-US" altLang="zh-CN" dirty="0"/>
              <a:t>more</a:t>
            </a:r>
            <a:r>
              <a:rPr lang="zh-CN" altLang="en-US" dirty="0"/>
              <a:t> </a:t>
            </a:r>
            <a:r>
              <a:rPr lang="en-US" altLang="zh-CN" dirty="0"/>
              <a:t>and</a:t>
            </a:r>
            <a:r>
              <a:rPr lang="zh-CN" altLang="en-US" dirty="0"/>
              <a:t> </a:t>
            </a:r>
            <a:r>
              <a:rPr lang="en-US" altLang="zh-CN" dirty="0"/>
              <a:t>more</a:t>
            </a:r>
            <a:r>
              <a:rPr lang="zh-CN" altLang="en-US" dirty="0"/>
              <a:t> </a:t>
            </a:r>
            <a:r>
              <a:rPr lang="en-US" altLang="zh-CN" dirty="0"/>
              <a:t>complicated</a:t>
            </a:r>
            <a:r>
              <a:rPr lang="zh-CN" altLang="en-US" dirty="0"/>
              <a:t> </a:t>
            </a:r>
            <a:r>
              <a:rPr lang="en-US" altLang="zh-CN" dirty="0"/>
              <a:t>and</a:t>
            </a:r>
            <a:r>
              <a:rPr lang="zh-CN" altLang="en-US" dirty="0"/>
              <a:t> </a:t>
            </a:r>
            <a:r>
              <a:rPr lang="en-US" altLang="zh-CN" dirty="0"/>
              <a:t>sever.</a:t>
            </a:r>
          </a:p>
          <a:p>
            <a:r>
              <a:rPr lang="en-US" altLang="zh-CN" dirty="0"/>
              <a:t>Third,</a:t>
            </a:r>
            <a:r>
              <a:rPr lang="zh-CN" altLang="en-US" dirty="0"/>
              <a:t> </a:t>
            </a:r>
            <a:r>
              <a:rPr lang="en-US" altLang="zh-CN" dirty="0"/>
              <a:t>the</a:t>
            </a:r>
            <a:r>
              <a:rPr lang="zh-CN" altLang="en-US" dirty="0"/>
              <a:t> </a:t>
            </a:r>
            <a:r>
              <a:rPr lang="en-US" altLang="zh-CN" dirty="0"/>
              <a:t>longevity</a:t>
            </a:r>
            <a:r>
              <a:rPr lang="zh-CN" altLang="en-US" dirty="0"/>
              <a:t> </a:t>
            </a:r>
            <a:r>
              <a:rPr lang="en-US" altLang="zh-CN" dirty="0"/>
              <a:t>appears</a:t>
            </a:r>
            <a:r>
              <a:rPr lang="zh-CN" altLang="en-US" dirty="0"/>
              <a:t> </a:t>
            </a:r>
            <a:r>
              <a:rPr lang="en-US" altLang="zh-CN" dirty="0"/>
              <a:t>multi-healthy</a:t>
            </a:r>
            <a:r>
              <a:rPr lang="zh-CN" altLang="en-US" dirty="0"/>
              <a:t> </a:t>
            </a:r>
            <a:r>
              <a:rPr lang="en-US" altLang="zh-CN" dirty="0"/>
              <a:t>status.</a:t>
            </a:r>
            <a:r>
              <a:rPr lang="zh-CN" altLang="en-US" dirty="0"/>
              <a:t> </a:t>
            </a:r>
            <a:r>
              <a:rPr lang="en-US" altLang="zh-CN" dirty="0"/>
              <a:t>By</a:t>
            </a:r>
            <a:r>
              <a:rPr lang="zh-CN" altLang="en-US" dirty="0"/>
              <a:t> </a:t>
            </a:r>
            <a:r>
              <a:rPr lang="en-US" altLang="zh-CN" dirty="0"/>
              <a:t>the</a:t>
            </a:r>
            <a:r>
              <a:rPr lang="zh-CN" altLang="en-US" dirty="0"/>
              <a:t> </a:t>
            </a:r>
            <a:r>
              <a:rPr lang="en-US" altLang="zh-CN" dirty="0"/>
              <a:t>end</a:t>
            </a:r>
            <a:r>
              <a:rPr lang="zh-CN" altLang="en-US" dirty="0"/>
              <a:t> </a:t>
            </a:r>
            <a:r>
              <a:rPr lang="en-US" altLang="zh-CN" dirty="0"/>
              <a:t>of</a:t>
            </a:r>
            <a:r>
              <a:rPr lang="zh-CN" altLang="en-US" dirty="0"/>
              <a:t> </a:t>
            </a:r>
            <a:r>
              <a:rPr lang="en-US" altLang="zh-CN" dirty="0"/>
              <a:t>2015,</a:t>
            </a:r>
            <a:r>
              <a:rPr lang="zh-CN" altLang="en-US" dirty="0"/>
              <a:t> </a:t>
            </a:r>
            <a:r>
              <a:rPr lang="en-US" altLang="zh-CN" dirty="0"/>
              <a:t>the</a:t>
            </a:r>
            <a:r>
              <a:rPr lang="zh-CN" altLang="en-US" dirty="0"/>
              <a:t> </a:t>
            </a:r>
            <a:r>
              <a:rPr lang="en-US" altLang="zh-CN" dirty="0"/>
              <a:t>expected</a:t>
            </a:r>
            <a:r>
              <a:rPr lang="zh-CN" altLang="en-US" dirty="0"/>
              <a:t> </a:t>
            </a:r>
            <a:r>
              <a:rPr lang="en-US" altLang="zh-CN" dirty="0"/>
              <a:t>life</a:t>
            </a:r>
            <a:r>
              <a:rPr lang="zh-CN" altLang="en-US" dirty="0"/>
              <a:t> </a:t>
            </a:r>
            <a:r>
              <a:rPr lang="en-US" altLang="zh-CN" dirty="0"/>
              <a:t>expectancy</a:t>
            </a:r>
            <a:r>
              <a:rPr lang="zh-CN" altLang="en-US" dirty="0"/>
              <a:t> </a:t>
            </a:r>
            <a:r>
              <a:rPr lang="en-US" altLang="zh-CN" dirty="0"/>
              <a:t>is76.34</a:t>
            </a:r>
            <a:r>
              <a:rPr lang="zh-CN" altLang="en-US" dirty="0"/>
              <a:t>，</a:t>
            </a:r>
            <a:r>
              <a:rPr lang="en-US" altLang="zh-CN" dirty="0"/>
              <a:t>1.51</a:t>
            </a:r>
            <a:r>
              <a:rPr lang="zh-CN" altLang="en-US" dirty="0"/>
              <a:t> </a:t>
            </a:r>
            <a:r>
              <a:rPr lang="en-US" altLang="zh-CN" dirty="0"/>
              <a:t>year</a:t>
            </a:r>
            <a:r>
              <a:rPr lang="zh-CN" altLang="en-US" dirty="0"/>
              <a:t> </a:t>
            </a:r>
            <a:r>
              <a:rPr lang="en-US" altLang="zh-CN" dirty="0"/>
              <a:t>longer</a:t>
            </a:r>
            <a:r>
              <a:rPr lang="zh-CN" altLang="en-US" dirty="0"/>
              <a:t> </a:t>
            </a:r>
            <a:r>
              <a:rPr lang="en-US" altLang="zh-CN" dirty="0"/>
              <a:t>that</a:t>
            </a:r>
            <a:r>
              <a:rPr lang="zh-CN" altLang="en-US" dirty="0"/>
              <a:t> </a:t>
            </a:r>
            <a:r>
              <a:rPr lang="en-US" altLang="zh-CN" dirty="0"/>
              <a:t>2010.</a:t>
            </a:r>
            <a:r>
              <a:rPr lang="zh-CN" altLang="en-US" dirty="0"/>
              <a:t> </a:t>
            </a:r>
            <a:endParaRPr lang="en-US" altLang="zh-CN" dirty="0"/>
          </a:p>
          <a:p>
            <a:r>
              <a:rPr lang="en-US" altLang="zh-CN" dirty="0"/>
              <a:t>Thus,</a:t>
            </a:r>
            <a:r>
              <a:rPr lang="zh-CN" altLang="en-US" dirty="0"/>
              <a:t> </a:t>
            </a:r>
            <a:r>
              <a:rPr lang="en-US" altLang="zh-CN" dirty="0"/>
              <a:t>“Gradually Rich and Speedy Aging”</a:t>
            </a:r>
            <a:r>
              <a:rPr lang="zh-CN" altLang="en-US" dirty="0"/>
              <a:t> </a:t>
            </a:r>
            <a:r>
              <a:rPr lang="en-US" altLang="zh-CN" dirty="0"/>
              <a:t>is</a:t>
            </a:r>
            <a:r>
              <a:rPr lang="zh-CN" altLang="en-US" dirty="0"/>
              <a:t> </a:t>
            </a:r>
            <a:r>
              <a:rPr lang="en-US" altLang="zh-CN" dirty="0"/>
              <a:t>a</a:t>
            </a:r>
            <a:r>
              <a:rPr lang="zh-CN" altLang="en-US" dirty="0"/>
              <a:t> </a:t>
            </a:r>
            <a:r>
              <a:rPr lang="en-US" altLang="zh-CN" dirty="0"/>
              <a:t>big</a:t>
            </a:r>
            <a:r>
              <a:rPr lang="zh-CN" altLang="en-US" dirty="0"/>
              <a:t> </a:t>
            </a:r>
            <a:r>
              <a:rPr lang="en-US" altLang="zh-CN" dirty="0"/>
              <a:t>challenge</a:t>
            </a:r>
            <a:r>
              <a:rPr lang="zh-CN" altLang="en-US" dirty="0"/>
              <a:t> </a:t>
            </a:r>
            <a:r>
              <a:rPr lang="en-US" altLang="zh-CN" dirty="0"/>
              <a:t>to</a:t>
            </a:r>
            <a:r>
              <a:rPr lang="zh-CN" altLang="en-US" dirty="0"/>
              <a:t> </a:t>
            </a:r>
            <a:r>
              <a:rPr lang="en-US" altLang="zh-CN" dirty="0"/>
              <a:t>our</a:t>
            </a:r>
            <a:r>
              <a:rPr lang="zh-CN" altLang="en-US" dirty="0"/>
              <a:t> </a:t>
            </a:r>
            <a:r>
              <a:rPr lang="en-US" altLang="zh-CN" dirty="0"/>
              <a:t>scale</a:t>
            </a:r>
            <a:r>
              <a:rPr lang="zh-CN" altLang="en-US" dirty="0"/>
              <a:t> </a:t>
            </a:r>
            <a:r>
              <a:rPr lang="en-US" altLang="zh-CN" dirty="0"/>
              <a:t>and</a:t>
            </a:r>
            <a:r>
              <a:rPr lang="zh-CN" altLang="en-US" dirty="0"/>
              <a:t> </a:t>
            </a:r>
            <a:r>
              <a:rPr lang="en-US" altLang="zh-CN" dirty="0"/>
              <a:t>structure</a:t>
            </a:r>
            <a:r>
              <a:rPr lang="zh-CN" altLang="en-US" dirty="0"/>
              <a:t> </a:t>
            </a:r>
            <a:r>
              <a:rPr lang="en-US" altLang="zh-CN" dirty="0"/>
              <a:t>of</a:t>
            </a:r>
            <a:r>
              <a:rPr lang="zh-CN" altLang="en-US" dirty="0"/>
              <a:t> </a:t>
            </a:r>
            <a:r>
              <a:rPr lang="en-US" altLang="zh-CN" dirty="0"/>
              <a:t>medical</a:t>
            </a:r>
            <a:r>
              <a:rPr lang="zh-CN" altLang="en-US" dirty="0"/>
              <a:t> </a:t>
            </a:r>
            <a:r>
              <a:rPr lang="en-US" altLang="zh-CN" dirty="0"/>
              <a:t>resource</a:t>
            </a:r>
            <a:r>
              <a:rPr lang="zh-CN" altLang="en-US" dirty="0"/>
              <a:t> </a:t>
            </a:r>
            <a:r>
              <a:rPr lang="en-US" altLang="zh-CN" dirty="0"/>
              <a:t>demand.</a:t>
            </a:r>
          </a:p>
          <a:p>
            <a:endParaRPr lang="zh-CN" altLang="en-US" dirty="0"/>
          </a:p>
        </p:txBody>
      </p:sp>
      <p:sp>
        <p:nvSpPr>
          <p:cNvPr id="4" name="标题 1"/>
          <p:cNvSpPr>
            <a:spLocks noGrp="1"/>
          </p:cNvSpPr>
          <p:nvPr>
            <p:ph type="title"/>
          </p:nvPr>
        </p:nvSpPr>
        <p:spPr/>
        <p:txBody>
          <a:bodyPr>
            <a:normAutofit/>
          </a:bodyPr>
          <a:lstStyle/>
          <a:p>
            <a:r>
              <a:rPr lang="en-US" altLang="zh-CN" sz="3600" dirty="0"/>
              <a:t>Background</a:t>
            </a:r>
            <a:r>
              <a:rPr lang="zh-CN" altLang="en-US" sz="3600" dirty="0"/>
              <a:t> </a:t>
            </a:r>
            <a:r>
              <a:rPr lang="en-US" altLang="zh-CN" sz="3600" dirty="0"/>
              <a:t>and</a:t>
            </a:r>
            <a:r>
              <a:rPr lang="zh-CN" altLang="en-US" sz="3600" dirty="0"/>
              <a:t> </a:t>
            </a:r>
            <a:r>
              <a:rPr lang="en-US" altLang="zh-CN" sz="3600" dirty="0"/>
              <a:t>Significance</a:t>
            </a:r>
            <a:endParaRPr lang="zh-CN" alt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200" dirty="0">
                <a:latin typeface="+mn-lt"/>
                <a:ea typeface="黑体" pitchFamily="49" charset="-122"/>
              </a:rPr>
              <a:t>       </a:t>
            </a:r>
            <a:r>
              <a:rPr lang="en-US" altLang="zh-CN" sz="3200" dirty="0">
                <a:latin typeface="+mn-lt"/>
                <a:ea typeface="黑体" pitchFamily="49" charset="-122"/>
              </a:rPr>
              <a:t>Research</a:t>
            </a:r>
            <a:r>
              <a:rPr lang="zh-CN" altLang="en-US" sz="3200" dirty="0">
                <a:latin typeface="+mn-lt"/>
                <a:ea typeface="黑体" pitchFamily="49" charset="-122"/>
              </a:rPr>
              <a:t> </a:t>
            </a:r>
            <a:r>
              <a:rPr lang="en-US" altLang="zh-CN" sz="3200" dirty="0">
                <a:latin typeface="+mn-lt"/>
                <a:ea typeface="黑体" pitchFamily="49" charset="-122"/>
              </a:rPr>
              <a:t>Objectives</a:t>
            </a:r>
            <a:r>
              <a:rPr lang="zh-CN" altLang="en-US" sz="3200" dirty="0">
                <a:latin typeface="+mn-lt"/>
                <a:ea typeface="黑体" pitchFamily="49" charset="-122"/>
              </a:rPr>
              <a:t>：</a:t>
            </a:r>
            <a:r>
              <a:rPr lang="en-US" altLang="zh-CN" sz="3200" dirty="0">
                <a:latin typeface="+mn-lt"/>
                <a:ea typeface="黑体" pitchFamily="49" charset="-122"/>
              </a:rPr>
              <a:t>Population</a:t>
            </a:r>
            <a:r>
              <a:rPr lang="zh-CN" altLang="en-US" sz="3200" dirty="0">
                <a:latin typeface="+mn-lt"/>
                <a:ea typeface="黑体" pitchFamily="49" charset="-122"/>
              </a:rPr>
              <a:t> </a:t>
            </a:r>
            <a:r>
              <a:rPr lang="en-US" altLang="zh-CN" sz="3200" dirty="0">
                <a:latin typeface="+mn-lt"/>
                <a:ea typeface="黑体" pitchFamily="49" charset="-122"/>
              </a:rPr>
              <a:t>Prediction</a:t>
            </a:r>
            <a:r>
              <a:rPr lang="zh-CN" altLang="en-US" sz="3200" dirty="0">
                <a:latin typeface="+mn-lt"/>
                <a:ea typeface="黑体" pitchFamily="49" charset="-122"/>
              </a:rPr>
              <a:t> </a:t>
            </a:r>
            <a:r>
              <a:rPr lang="en-US" altLang="zh-CN" sz="3200" dirty="0">
                <a:latin typeface="+mn-lt"/>
                <a:ea typeface="黑体" pitchFamily="49" charset="-122"/>
              </a:rPr>
              <a:t>on</a:t>
            </a:r>
            <a:r>
              <a:rPr lang="zh-CN" altLang="en-US" sz="3200" dirty="0">
                <a:latin typeface="+mn-lt"/>
                <a:ea typeface="黑体" pitchFamily="49" charset="-122"/>
              </a:rPr>
              <a:t> </a:t>
            </a:r>
            <a:r>
              <a:rPr lang="en-US" altLang="zh-CN" sz="3200" dirty="0">
                <a:latin typeface="+mn-lt"/>
                <a:ea typeface="黑体" pitchFamily="49" charset="-122"/>
              </a:rPr>
              <a:t>Multi-health</a:t>
            </a:r>
            <a:r>
              <a:rPr lang="zh-CN" altLang="en-US" sz="3200" dirty="0">
                <a:latin typeface="+mn-lt"/>
                <a:ea typeface="黑体" pitchFamily="49" charset="-122"/>
              </a:rPr>
              <a:t> </a:t>
            </a:r>
            <a:r>
              <a:rPr lang="en-US" altLang="zh-CN" sz="3200" dirty="0">
                <a:latin typeface="+mn-lt"/>
                <a:ea typeface="黑体" pitchFamily="49" charset="-122"/>
              </a:rPr>
              <a:t>Status</a:t>
            </a:r>
            <a:r>
              <a:rPr lang="zh-CN" altLang="en-US" sz="3200" dirty="0">
                <a:latin typeface="+mn-lt"/>
                <a:ea typeface="黑体" pitchFamily="49" charset="-122"/>
              </a:rPr>
              <a:t> </a:t>
            </a:r>
          </a:p>
        </p:txBody>
      </p:sp>
      <p:sp>
        <p:nvSpPr>
          <p:cNvPr id="3" name="内容占位符 2"/>
          <p:cNvSpPr>
            <a:spLocks noGrp="1"/>
          </p:cNvSpPr>
          <p:nvPr>
            <p:ph idx="1"/>
          </p:nvPr>
        </p:nvSpPr>
        <p:spPr/>
        <p:txBody>
          <a:bodyPr>
            <a:normAutofit/>
          </a:bodyPr>
          <a:lstStyle/>
          <a:p>
            <a:r>
              <a:rPr lang="en-US" altLang="zh-CN" sz="2800" dirty="0">
                <a:ea typeface="黑体" pitchFamily="49" charset="-122"/>
              </a:rPr>
              <a:t>Population</a:t>
            </a:r>
            <a:r>
              <a:rPr lang="zh-CN" altLang="en-US" sz="2800" dirty="0">
                <a:ea typeface="黑体" pitchFamily="49" charset="-122"/>
              </a:rPr>
              <a:t> </a:t>
            </a:r>
            <a:r>
              <a:rPr lang="en-US" altLang="zh-CN" sz="2800" dirty="0">
                <a:ea typeface="黑体" pitchFamily="49" charset="-122"/>
              </a:rPr>
              <a:t>Prediction</a:t>
            </a:r>
            <a:r>
              <a:rPr lang="zh-CN" altLang="en-US" sz="2800" dirty="0">
                <a:ea typeface="黑体" pitchFamily="49" charset="-122"/>
              </a:rPr>
              <a:t> </a:t>
            </a:r>
            <a:r>
              <a:rPr lang="en-US" altLang="zh-CN" sz="2800" dirty="0">
                <a:ea typeface="黑体" pitchFamily="49" charset="-122"/>
              </a:rPr>
              <a:t>on</a:t>
            </a:r>
            <a:r>
              <a:rPr lang="zh-CN" altLang="en-US" sz="2800" dirty="0">
                <a:ea typeface="黑体" pitchFamily="49" charset="-122"/>
              </a:rPr>
              <a:t> </a:t>
            </a:r>
            <a:r>
              <a:rPr lang="en-US" altLang="zh-CN" sz="2800" dirty="0">
                <a:ea typeface="黑体" pitchFamily="49" charset="-122"/>
              </a:rPr>
              <a:t>Multi-health</a:t>
            </a:r>
            <a:r>
              <a:rPr lang="zh-CN" altLang="en-US" sz="2800" dirty="0">
                <a:ea typeface="黑体" pitchFamily="49" charset="-122"/>
              </a:rPr>
              <a:t> </a:t>
            </a:r>
            <a:r>
              <a:rPr lang="en-US" altLang="zh-CN" sz="2800" dirty="0">
                <a:ea typeface="黑体" pitchFamily="49" charset="-122"/>
              </a:rPr>
              <a:t>Status</a:t>
            </a:r>
            <a:r>
              <a:rPr lang="zh-CN" altLang="en-US" sz="2800" dirty="0">
                <a:ea typeface="黑体" pitchFamily="49" charset="-122"/>
              </a:rPr>
              <a:t>：</a:t>
            </a:r>
            <a:r>
              <a:rPr lang="en-US" altLang="zh-CN" sz="2800" dirty="0">
                <a:ea typeface="黑体" pitchFamily="49" charset="-122"/>
              </a:rPr>
              <a:t>Clarify</a:t>
            </a:r>
            <a:r>
              <a:rPr lang="zh-CN" altLang="en-US" sz="2800" dirty="0">
                <a:ea typeface="黑体" pitchFamily="49" charset="-122"/>
              </a:rPr>
              <a:t> </a:t>
            </a:r>
            <a:r>
              <a:rPr lang="en-US" altLang="zh-CN" sz="2800" dirty="0">
                <a:ea typeface="黑体" pitchFamily="49" charset="-122"/>
              </a:rPr>
              <a:t>the</a:t>
            </a:r>
            <a:r>
              <a:rPr lang="zh-CN" altLang="en-US" sz="2800" dirty="0">
                <a:ea typeface="黑体" pitchFamily="49" charset="-122"/>
              </a:rPr>
              <a:t> </a:t>
            </a:r>
            <a:r>
              <a:rPr lang="en-US" altLang="zh-CN" sz="2800" dirty="0">
                <a:ea typeface="黑体" pitchFamily="49" charset="-122"/>
              </a:rPr>
              <a:t>objectives</a:t>
            </a:r>
            <a:r>
              <a:rPr lang="zh-CN" altLang="en-US" sz="2800" dirty="0">
                <a:ea typeface="黑体" pitchFamily="49" charset="-122"/>
              </a:rPr>
              <a:t> </a:t>
            </a:r>
            <a:r>
              <a:rPr lang="en-US" altLang="zh-CN" sz="2800" dirty="0">
                <a:ea typeface="黑体" pitchFamily="49" charset="-122"/>
              </a:rPr>
              <a:t>of</a:t>
            </a:r>
            <a:r>
              <a:rPr lang="zh-CN" altLang="en-US" sz="2800" dirty="0">
                <a:ea typeface="黑体" pitchFamily="49" charset="-122"/>
              </a:rPr>
              <a:t> </a:t>
            </a:r>
            <a:r>
              <a:rPr lang="en-US" altLang="zh-CN" sz="2800" dirty="0">
                <a:ea typeface="黑体" pitchFamily="49" charset="-122"/>
              </a:rPr>
              <a:t>aging</a:t>
            </a:r>
            <a:r>
              <a:rPr lang="zh-CN" altLang="en-US" sz="2800" dirty="0">
                <a:ea typeface="黑体" pitchFamily="49" charset="-122"/>
              </a:rPr>
              <a:t> </a:t>
            </a:r>
            <a:r>
              <a:rPr lang="en-US" altLang="zh-CN" sz="2800" dirty="0">
                <a:ea typeface="黑体" pitchFamily="49" charset="-122"/>
              </a:rPr>
              <a:t>service</a:t>
            </a:r>
            <a:r>
              <a:rPr lang="zh-CN" altLang="en-US" sz="2800" dirty="0">
                <a:ea typeface="黑体" pitchFamily="49" charset="-122"/>
              </a:rPr>
              <a:t> </a:t>
            </a:r>
            <a:r>
              <a:rPr lang="en-US" altLang="zh-CN" sz="2800" dirty="0">
                <a:ea typeface="黑体" pitchFamily="49" charset="-122"/>
              </a:rPr>
              <a:t>system</a:t>
            </a:r>
            <a:r>
              <a:rPr lang="zh-CN" altLang="en-US" sz="2800" dirty="0">
                <a:ea typeface="黑体" pitchFamily="49" charset="-122"/>
              </a:rPr>
              <a:t>.</a:t>
            </a:r>
            <a:endParaRPr lang="en-US" altLang="zh-CN" sz="2800" dirty="0">
              <a:ea typeface="黑体" pitchFamily="49" charset="-122"/>
            </a:endParaRPr>
          </a:p>
          <a:p>
            <a:r>
              <a:rPr lang="en-US" altLang="zh-CN" sz="2800" dirty="0">
                <a:ea typeface="黑体" pitchFamily="49" charset="-122"/>
              </a:rPr>
              <a:t>Purpose:</a:t>
            </a:r>
            <a:r>
              <a:rPr lang="zh-CN" altLang="en-US" sz="2800" dirty="0">
                <a:ea typeface="黑体" pitchFamily="49" charset="-122"/>
              </a:rPr>
              <a:t> </a:t>
            </a:r>
            <a:r>
              <a:rPr lang="en-US" altLang="zh-CN" sz="2800" dirty="0">
                <a:ea typeface="黑体" pitchFamily="49" charset="-122"/>
              </a:rPr>
              <a:t>Prediction</a:t>
            </a:r>
            <a:r>
              <a:rPr lang="zh-CN" altLang="en-US" sz="2800" dirty="0">
                <a:ea typeface="黑体" pitchFamily="49" charset="-122"/>
              </a:rPr>
              <a:t> </a:t>
            </a:r>
            <a:r>
              <a:rPr lang="en-US" altLang="zh-CN" sz="2800" dirty="0">
                <a:ea typeface="黑体" pitchFamily="49" charset="-122"/>
              </a:rPr>
              <a:t>the</a:t>
            </a:r>
            <a:r>
              <a:rPr lang="zh-CN" altLang="en-US" sz="2800" dirty="0">
                <a:ea typeface="黑体" pitchFamily="49" charset="-122"/>
              </a:rPr>
              <a:t> </a:t>
            </a:r>
            <a:r>
              <a:rPr lang="en-US" altLang="zh-CN" sz="2800" dirty="0">
                <a:ea typeface="黑体" pitchFamily="49" charset="-122"/>
              </a:rPr>
              <a:t>elderly</a:t>
            </a:r>
            <a:r>
              <a:rPr lang="zh-CN" altLang="en-US" sz="2800" dirty="0">
                <a:ea typeface="黑体" pitchFamily="49" charset="-122"/>
              </a:rPr>
              <a:t> </a:t>
            </a:r>
            <a:r>
              <a:rPr lang="en-US" altLang="zh-CN" sz="2800" dirty="0">
                <a:ea typeface="黑体" pitchFamily="49" charset="-122"/>
              </a:rPr>
              <a:t>population</a:t>
            </a:r>
            <a:r>
              <a:rPr lang="zh-CN" altLang="en-US" sz="2800" dirty="0">
                <a:ea typeface="黑体" pitchFamily="49" charset="-122"/>
              </a:rPr>
              <a:t> </a:t>
            </a:r>
            <a:r>
              <a:rPr lang="en-US" altLang="zh-CN" sz="2800" dirty="0">
                <a:ea typeface="黑体" pitchFamily="49" charset="-122"/>
              </a:rPr>
              <a:t>by</a:t>
            </a:r>
            <a:r>
              <a:rPr lang="zh-CN" altLang="en-US" sz="2800" dirty="0">
                <a:ea typeface="黑体" pitchFamily="49" charset="-122"/>
              </a:rPr>
              <a:t> </a:t>
            </a:r>
            <a:r>
              <a:rPr lang="en-US" altLang="zh-CN" sz="2800" dirty="0">
                <a:ea typeface="黑体" pitchFamily="49" charset="-122"/>
              </a:rPr>
              <a:t>age,</a:t>
            </a:r>
            <a:r>
              <a:rPr lang="zh-CN" altLang="en-US" sz="2800" dirty="0">
                <a:ea typeface="黑体" pitchFamily="49" charset="-122"/>
              </a:rPr>
              <a:t> </a:t>
            </a:r>
            <a:r>
              <a:rPr lang="en-US" altLang="zh-CN" sz="2800" dirty="0">
                <a:ea typeface="黑体" pitchFamily="49" charset="-122"/>
              </a:rPr>
              <a:t>sex,</a:t>
            </a:r>
            <a:r>
              <a:rPr lang="zh-CN" altLang="en-US" sz="2800" dirty="0">
                <a:ea typeface="黑体" pitchFamily="49" charset="-122"/>
              </a:rPr>
              <a:t> </a:t>
            </a:r>
            <a:r>
              <a:rPr lang="en-US" altLang="zh-CN" sz="2800" dirty="0">
                <a:ea typeface="黑体" pitchFamily="49" charset="-122"/>
              </a:rPr>
              <a:t>residence</a:t>
            </a:r>
            <a:r>
              <a:rPr lang="zh-CN" altLang="en-US" sz="2800" dirty="0">
                <a:ea typeface="黑体" pitchFamily="49" charset="-122"/>
              </a:rPr>
              <a:t>，</a:t>
            </a:r>
            <a:r>
              <a:rPr lang="en-US" altLang="zh-CN" sz="2800" dirty="0">
                <a:ea typeface="黑体" pitchFamily="49" charset="-122"/>
              </a:rPr>
              <a:t>health</a:t>
            </a:r>
            <a:r>
              <a:rPr lang="zh-CN" altLang="en-US" sz="2800" dirty="0">
                <a:ea typeface="黑体" pitchFamily="49" charset="-122"/>
              </a:rPr>
              <a:t> </a:t>
            </a:r>
            <a:r>
              <a:rPr lang="en-US" altLang="zh-CN" sz="2800" dirty="0">
                <a:ea typeface="黑体" pitchFamily="49" charset="-122"/>
              </a:rPr>
              <a:t>and</a:t>
            </a:r>
            <a:r>
              <a:rPr lang="zh-CN" altLang="en-US" sz="2800" dirty="0">
                <a:ea typeface="黑体" pitchFamily="49" charset="-122"/>
              </a:rPr>
              <a:t> </a:t>
            </a:r>
            <a:r>
              <a:rPr lang="en-US" altLang="zh-CN" sz="2800" dirty="0">
                <a:ea typeface="黑体" pitchFamily="49" charset="-122"/>
              </a:rPr>
              <a:t>disabled</a:t>
            </a:r>
            <a:r>
              <a:rPr lang="zh-CN" altLang="en-US" sz="2800" dirty="0">
                <a:ea typeface="黑体" pitchFamily="49" charset="-122"/>
              </a:rPr>
              <a:t> </a:t>
            </a:r>
            <a:r>
              <a:rPr lang="en-US" altLang="zh-CN" sz="2800" dirty="0">
                <a:ea typeface="黑体" pitchFamily="49" charset="-122"/>
              </a:rPr>
              <a:t>status</a:t>
            </a:r>
            <a:r>
              <a:rPr lang="zh-CN" altLang="en-US" sz="2800" dirty="0">
                <a:ea typeface="黑体" pitchFamily="49" charset="-122"/>
              </a:rPr>
              <a:t> </a:t>
            </a:r>
            <a:r>
              <a:rPr lang="en-US" altLang="zh-CN" sz="2800" dirty="0">
                <a:ea typeface="黑体" pitchFamily="49" charset="-122"/>
              </a:rPr>
              <a:t>from</a:t>
            </a:r>
            <a:r>
              <a:rPr lang="zh-CN" altLang="en-US" sz="2800" dirty="0">
                <a:ea typeface="黑体" pitchFamily="49" charset="-122"/>
              </a:rPr>
              <a:t> </a:t>
            </a:r>
            <a:r>
              <a:rPr lang="en-US" altLang="zh-CN" sz="2800" dirty="0">
                <a:ea typeface="黑体" pitchFamily="49" charset="-122"/>
              </a:rPr>
              <a:t>2011</a:t>
            </a:r>
            <a:r>
              <a:rPr lang="zh-CN" altLang="en-US" sz="2800" dirty="0">
                <a:ea typeface="黑体" pitchFamily="49" charset="-122"/>
              </a:rPr>
              <a:t> </a:t>
            </a:r>
            <a:r>
              <a:rPr lang="en-US" altLang="zh-CN" sz="2800" dirty="0">
                <a:ea typeface="黑体" pitchFamily="49" charset="-122"/>
              </a:rPr>
              <a:t>to</a:t>
            </a:r>
            <a:r>
              <a:rPr lang="zh-CN" altLang="en-US" sz="2800" dirty="0">
                <a:ea typeface="黑体" pitchFamily="49" charset="-122"/>
              </a:rPr>
              <a:t> </a:t>
            </a:r>
            <a:r>
              <a:rPr lang="en-US" altLang="zh-CN" sz="2800" dirty="0">
                <a:ea typeface="黑体" pitchFamily="49" charset="-122"/>
              </a:rPr>
              <a:t>2100.</a:t>
            </a:r>
            <a:r>
              <a:rPr lang="zh-CN" altLang="en-US" sz="2800" dirty="0">
                <a:ea typeface="黑体" pitchFamily="49" charset="-122"/>
              </a:rPr>
              <a:t> </a:t>
            </a:r>
            <a:r>
              <a:rPr lang="en-US" altLang="zh-CN" sz="2800" dirty="0">
                <a:ea typeface="黑体" pitchFamily="49" charset="-122"/>
              </a:rPr>
              <a:t>Prediction</a:t>
            </a:r>
            <a:r>
              <a:rPr lang="zh-CN" altLang="en-US" sz="2800" dirty="0">
                <a:ea typeface="黑体" pitchFamily="49" charset="-122"/>
              </a:rPr>
              <a:t> </a:t>
            </a:r>
            <a:r>
              <a:rPr lang="en-US" altLang="zh-CN" sz="2800" dirty="0">
                <a:ea typeface="黑体" pitchFamily="49" charset="-122"/>
              </a:rPr>
              <a:t>on</a:t>
            </a:r>
            <a:r>
              <a:rPr lang="zh-CN" altLang="en-US" sz="2800" dirty="0">
                <a:ea typeface="黑体" pitchFamily="49" charset="-122"/>
              </a:rPr>
              <a:t> </a:t>
            </a:r>
            <a:r>
              <a:rPr lang="en-US" altLang="zh-CN" sz="2800" dirty="0">
                <a:ea typeface="黑体" pitchFamily="49" charset="-122"/>
              </a:rPr>
              <a:t>eight</a:t>
            </a:r>
            <a:r>
              <a:rPr lang="zh-CN" altLang="en-US" sz="2800" dirty="0">
                <a:ea typeface="黑体" pitchFamily="49" charset="-122"/>
              </a:rPr>
              <a:t> </a:t>
            </a:r>
            <a:r>
              <a:rPr lang="en-US" altLang="zh-CN" sz="2800" dirty="0">
                <a:ea typeface="黑体" pitchFamily="49" charset="-122"/>
              </a:rPr>
              <a:t>type</a:t>
            </a:r>
            <a:r>
              <a:rPr lang="zh-CN" altLang="en-US" sz="2800" dirty="0">
                <a:ea typeface="黑体" pitchFamily="49" charset="-122"/>
              </a:rPr>
              <a:t> </a:t>
            </a:r>
            <a:r>
              <a:rPr lang="en-US" altLang="zh-CN" sz="2800" dirty="0">
                <a:ea typeface="黑体" pitchFamily="49" charset="-122"/>
              </a:rPr>
              <a:t>of</a:t>
            </a:r>
            <a:r>
              <a:rPr lang="zh-CN" altLang="en-US" sz="2800" dirty="0">
                <a:ea typeface="黑体" pitchFamily="49" charset="-122"/>
              </a:rPr>
              <a:t> </a:t>
            </a:r>
            <a:r>
              <a:rPr lang="en-US" altLang="zh-CN" sz="2800" dirty="0">
                <a:ea typeface="黑体" pitchFamily="49" charset="-122"/>
              </a:rPr>
              <a:t>people:</a:t>
            </a:r>
            <a:r>
              <a:rPr lang="zh-CN" altLang="en-US" sz="2800" dirty="0">
                <a:ea typeface="黑体" pitchFamily="49" charset="-122"/>
              </a:rPr>
              <a:t> </a:t>
            </a:r>
            <a:r>
              <a:rPr lang="en-US" altLang="zh-CN" sz="2800" dirty="0">
                <a:ea typeface="黑体" pitchFamily="49" charset="-122"/>
              </a:rPr>
              <a:t>child</a:t>
            </a:r>
            <a:r>
              <a:rPr lang="zh-CN" altLang="en-US" sz="2800" dirty="0">
                <a:ea typeface="黑体" pitchFamily="49" charset="-122"/>
              </a:rPr>
              <a:t>,</a:t>
            </a:r>
            <a:r>
              <a:rPr lang="en-US" altLang="zh-CN" sz="2800" dirty="0">
                <a:ea typeface="黑体" pitchFamily="49" charset="-122"/>
              </a:rPr>
              <a:t>teenager,</a:t>
            </a:r>
            <a:r>
              <a:rPr lang="zh-CN" altLang="en-US" sz="2800" dirty="0">
                <a:ea typeface="黑体" pitchFamily="49" charset="-122"/>
              </a:rPr>
              <a:t> </a:t>
            </a:r>
            <a:r>
              <a:rPr lang="en-US" altLang="zh-CN" sz="2800" dirty="0">
                <a:ea typeface="黑体" pitchFamily="49" charset="-122"/>
              </a:rPr>
              <a:t>adults,</a:t>
            </a:r>
            <a:r>
              <a:rPr lang="zh-CN" altLang="en-US" sz="2800" dirty="0">
                <a:ea typeface="黑体" pitchFamily="49" charset="-122"/>
              </a:rPr>
              <a:t> </a:t>
            </a:r>
            <a:r>
              <a:rPr lang="en-US" altLang="zh-CN" sz="2800" dirty="0">
                <a:ea typeface="黑体" pitchFamily="49" charset="-122"/>
              </a:rPr>
              <a:t>elderly</a:t>
            </a:r>
            <a:r>
              <a:rPr lang="zh-CN" altLang="en-US" sz="2800" dirty="0">
                <a:ea typeface="黑体" pitchFamily="49" charset="-122"/>
              </a:rPr>
              <a:t> </a:t>
            </a:r>
            <a:r>
              <a:rPr lang="en-US" altLang="zh-CN" sz="2800" dirty="0">
                <a:ea typeface="黑体" pitchFamily="49" charset="-122"/>
              </a:rPr>
              <a:t>from</a:t>
            </a:r>
            <a:r>
              <a:rPr lang="zh-CN" altLang="en-US" sz="2800" dirty="0">
                <a:ea typeface="黑体" pitchFamily="49" charset="-122"/>
              </a:rPr>
              <a:t> </a:t>
            </a:r>
            <a:r>
              <a:rPr lang="en-US" altLang="zh-CN" sz="2800" dirty="0">
                <a:ea typeface="黑体" pitchFamily="49" charset="-122"/>
              </a:rPr>
              <a:t>urban</a:t>
            </a:r>
            <a:r>
              <a:rPr lang="zh-CN" altLang="en-US" sz="2800" dirty="0">
                <a:ea typeface="黑体" pitchFamily="49" charset="-122"/>
              </a:rPr>
              <a:t> </a:t>
            </a:r>
            <a:r>
              <a:rPr lang="en-US" altLang="zh-CN" sz="2800" dirty="0">
                <a:ea typeface="黑体" pitchFamily="49" charset="-122"/>
              </a:rPr>
              <a:t>and</a:t>
            </a:r>
            <a:r>
              <a:rPr lang="zh-CN" altLang="en-US" sz="2800" dirty="0">
                <a:ea typeface="黑体" pitchFamily="49" charset="-122"/>
              </a:rPr>
              <a:t> </a:t>
            </a:r>
            <a:r>
              <a:rPr lang="en-US" altLang="zh-CN" sz="2800" dirty="0">
                <a:ea typeface="黑体" pitchFamily="49" charset="-122"/>
              </a:rPr>
              <a:t>rural</a:t>
            </a:r>
            <a:r>
              <a:rPr lang="zh-CN" altLang="en-US" sz="2800" dirty="0">
                <a:ea typeface="黑体" pitchFamily="49" charset="-122"/>
              </a:rPr>
              <a:t> </a:t>
            </a:r>
            <a:r>
              <a:rPr lang="en-US" altLang="zh-CN" sz="2800" dirty="0">
                <a:ea typeface="黑体" pitchFamily="49" charset="-122"/>
              </a:rPr>
              <a:t>area</a:t>
            </a:r>
            <a:r>
              <a:rPr lang="zh-CN" altLang="en-US" sz="2800" dirty="0">
                <a:ea typeface="黑体" pitchFamily="49" charset="-122"/>
              </a:rPr>
              <a:t> </a:t>
            </a:r>
            <a:r>
              <a:rPr lang="en-US" altLang="zh-CN" sz="2800" dirty="0">
                <a:ea typeface="黑体" pitchFamily="49" charset="-122"/>
              </a:rPr>
              <a:t>and</a:t>
            </a:r>
            <a:r>
              <a:rPr lang="zh-CN" altLang="en-US" sz="2800" dirty="0">
                <a:ea typeface="黑体" pitchFamily="49" charset="-122"/>
              </a:rPr>
              <a:t> </a:t>
            </a:r>
            <a:r>
              <a:rPr lang="en-US" altLang="zh-CN" sz="2800" dirty="0">
                <a:ea typeface="黑体" pitchFamily="49" charset="-122"/>
              </a:rPr>
              <a:t>working</a:t>
            </a:r>
            <a:r>
              <a:rPr lang="zh-CN" altLang="en-US" sz="2800" dirty="0">
                <a:ea typeface="黑体" pitchFamily="49" charset="-122"/>
              </a:rPr>
              <a:t> </a:t>
            </a:r>
            <a:r>
              <a:rPr lang="en-US" altLang="zh-CN" sz="2800" dirty="0">
                <a:ea typeface="黑体" pitchFamily="49" charset="-122"/>
              </a:rPr>
              <a:t>and</a:t>
            </a:r>
            <a:r>
              <a:rPr lang="zh-CN" altLang="en-US" sz="2800" dirty="0">
                <a:ea typeface="黑体" pitchFamily="49" charset="-122"/>
              </a:rPr>
              <a:t> </a:t>
            </a:r>
            <a:r>
              <a:rPr lang="en-US" altLang="zh-CN" sz="2800" dirty="0">
                <a:ea typeface="黑体" pitchFamily="49" charset="-122"/>
              </a:rPr>
              <a:t>retired</a:t>
            </a:r>
            <a:r>
              <a:rPr lang="zh-CN" altLang="en-US" sz="2800" dirty="0">
                <a:ea typeface="黑体" pitchFamily="49" charset="-122"/>
              </a:rPr>
              <a:t> </a:t>
            </a:r>
            <a:r>
              <a:rPr lang="en-US" altLang="zh-CN" sz="2800" dirty="0">
                <a:ea typeface="黑体" pitchFamily="49" charset="-122"/>
              </a:rPr>
              <a:t>people</a:t>
            </a:r>
            <a:r>
              <a:rPr lang="zh-CN" altLang="en-US" sz="2800" dirty="0">
                <a:ea typeface="黑体" pitchFamily="49" charset="-122"/>
              </a:rPr>
              <a:t> </a:t>
            </a:r>
            <a:r>
              <a:rPr lang="en-US" altLang="zh-CN" sz="2800" dirty="0">
                <a:ea typeface="黑体" pitchFamily="49" charset="-122"/>
              </a:rPr>
              <a:t>from</a:t>
            </a:r>
            <a:r>
              <a:rPr lang="zh-CN" altLang="en-US" sz="2800" dirty="0">
                <a:ea typeface="黑体" pitchFamily="49" charset="-122"/>
              </a:rPr>
              <a:t> </a:t>
            </a:r>
            <a:r>
              <a:rPr lang="en-US" altLang="zh-CN" sz="2800" dirty="0">
                <a:ea typeface="黑体" pitchFamily="49" charset="-122"/>
              </a:rPr>
              <a:t>urban</a:t>
            </a:r>
            <a:r>
              <a:rPr lang="zh-CN" altLang="en-US" sz="2800" dirty="0">
                <a:ea typeface="黑体" pitchFamily="49" charset="-122"/>
              </a:rPr>
              <a:t> </a:t>
            </a:r>
            <a:r>
              <a:rPr lang="en-US" altLang="zh-CN" sz="2800" dirty="0">
                <a:ea typeface="黑体" pitchFamily="49" charset="-122"/>
              </a:rPr>
              <a:t>area.</a:t>
            </a:r>
            <a:endParaRPr lang="en-US" altLang="zh-CN" sz="2800" dirty="0">
              <a:ea typeface="+mj-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itchFamily="49" charset="-122"/>
                <a:ea typeface="黑体" pitchFamily="49" charset="-122"/>
              </a:rPr>
              <a:t>   </a:t>
            </a:r>
            <a:r>
              <a:rPr lang="en-US" altLang="zh-CN" dirty="0">
                <a:latin typeface="+mn-lt"/>
                <a:ea typeface="黑体" pitchFamily="49" charset="-122"/>
              </a:rPr>
              <a:t>Study</a:t>
            </a:r>
            <a:r>
              <a:rPr lang="zh-CN" altLang="en-US" dirty="0">
                <a:latin typeface="+mn-lt"/>
                <a:ea typeface="黑体" pitchFamily="49" charset="-122"/>
              </a:rPr>
              <a:t> </a:t>
            </a:r>
            <a:r>
              <a:rPr lang="en-US" altLang="zh-CN" dirty="0">
                <a:latin typeface="+mn-lt"/>
                <a:ea typeface="黑体" pitchFamily="49" charset="-122"/>
              </a:rPr>
              <a:t>Structure</a:t>
            </a:r>
            <a:endParaRPr lang="zh-CN" altLang="en-US" dirty="0">
              <a:latin typeface="+mn-lt"/>
              <a:ea typeface="黑体" pitchFamily="49" charset="-122"/>
            </a:endParaRPr>
          </a:p>
        </p:txBody>
      </p:sp>
      <p:sp>
        <p:nvSpPr>
          <p:cNvPr id="3" name="内容占位符 2"/>
          <p:cNvSpPr>
            <a:spLocks noGrp="1"/>
          </p:cNvSpPr>
          <p:nvPr>
            <p:ph idx="1"/>
          </p:nvPr>
        </p:nvSpPr>
        <p:spPr/>
        <p:txBody>
          <a:bodyPr/>
          <a:lstStyle/>
          <a:p>
            <a:pPr>
              <a:buNone/>
            </a:pPr>
            <a:r>
              <a:rPr lang="en-US" altLang="zh-CN" dirty="0"/>
              <a:t>1</a:t>
            </a:r>
            <a:r>
              <a:rPr lang="zh-CN" altLang="en-US" dirty="0"/>
              <a:t>.</a:t>
            </a:r>
            <a:r>
              <a:rPr lang="en-US" altLang="zh-CN" dirty="0"/>
              <a:t>Preface</a:t>
            </a:r>
          </a:p>
          <a:p>
            <a:pPr>
              <a:buNone/>
            </a:pPr>
            <a:r>
              <a:rPr lang="zh-CN" altLang="zh-CN" dirty="0"/>
              <a:t>2</a:t>
            </a:r>
            <a:r>
              <a:rPr lang="zh-CN" altLang="en-US" dirty="0"/>
              <a:t>.</a:t>
            </a:r>
            <a:r>
              <a:rPr lang="en-US" altLang="zh-CN" dirty="0"/>
              <a:t>Data</a:t>
            </a:r>
            <a:r>
              <a:rPr lang="zh-CN" altLang="en-US" dirty="0"/>
              <a:t> </a:t>
            </a:r>
            <a:r>
              <a:rPr lang="en-US" altLang="zh-CN" dirty="0"/>
              <a:t>and</a:t>
            </a:r>
            <a:r>
              <a:rPr lang="zh-CN" altLang="en-US" dirty="0"/>
              <a:t> </a:t>
            </a:r>
            <a:r>
              <a:rPr lang="en-US" altLang="zh-CN" dirty="0"/>
              <a:t>method</a:t>
            </a:r>
          </a:p>
          <a:p>
            <a:pPr>
              <a:buNone/>
            </a:pPr>
            <a:r>
              <a:rPr lang="zh-CN" altLang="zh-CN" dirty="0"/>
              <a:t>3</a:t>
            </a:r>
            <a:r>
              <a:rPr lang="zh-CN" altLang="en-US" dirty="0"/>
              <a:t>.</a:t>
            </a:r>
            <a:r>
              <a:rPr lang="en-US" altLang="zh-CN" dirty="0"/>
              <a:t>Construction of Multi - State Prediction Model for Chinese Population</a:t>
            </a:r>
          </a:p>
          <a:p>
            <a:pPr>
              <a:buNone/>
            </a:pPr>
            <a:r>
              <a:rPr lang="zh-CN" altLang="zh-CN" dirty="0"/>
              <a:t>4.</a:t>
            </a:r>
            <a:r>
              <a:rPr lang="en-US" altLang="zh-CN" dirty="0"/>
              <a:t>Multi-state population projections</a:t>
            </a:r>
          </a:p>
          <a:p>
            <a:pPr>
              <a:buNone/>
            </a:pPr>
            <a:r>
              <a:rPr lang="zh-CN" altLang="zh-CN" dirty="0"/>
              <a:t>5</a:t>
            </a:r>
            <a:r>
              <a:rPr lang="en-US" altLang="zh-CN" dirty="0"/>
              <a:t>.Conclusion</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n-lt"/>
                <a:ea typeface="黑体" pitchFamily="49" charset="-122"/>
              </a:rPr>
              <a:t>     </a:t>
            </a:r>
            <a:r>
              <a:rPr lang="en-US" altLang="zh-CN" dirty="0">
                <a:latin typeface="+mn-lt"/>
                <a:ea typeface="黑体" pitchFamily="49" charset="-122"/>
              </a:rPr>
              <a:t>2.</a:t>
            </a:r>
            <a:r>
              <a:rPr lang="zh-CN" altLang="en-US" dirty="0">
                <a:latin typeface="+mn-lt"/>
                <a:ea typeface="黑体" pitchFamily="49" charset="-122"/>
              </a:rPr>
              <a:t> </a:t>
            </a:r>
            <a:r>
              <a:rPr lang="en-US" altLang="zh-CN" dirty="0">
                <a:latin typeface="+mn-lt"/>
                <a:ea typeface="黑体" pitchFamily="49" charset="-122"/>
              </a:rPr>
              <a:t>Data</a:t>
            </a:r>
            <a:r>
              <a:rPr lang="zh-CN" altLang="en-US" dirty="0">
                <a:latin typeface="+mn-lt"/>
                <a:ea typeface="黑体" pitchFamily="49" charset="-122"/>
              </a:rPr>
              <a:t> </a:t>
            </a:r>
            <a:r>
              <a:rPr lang="en-US" altLang="zh-CN" dirty="0">
                <a:latin typeface="+mn-lt"/>
                <a:ea typeface="黑体" pitchFamily="49" charset="-122"/>
              </a:rPr>
              <a:t>and</a:t>
            </a:r>
            <a:r>
              <a:rPr lang="zh-CN" altLang="en-US" dirty="0">
                <a:latin typeface="+mn-lt"/>
                <a:ea typeface="黑体" pitchFamily="49" charset="-122"/>
              </a:rPr>
              <a:t> </a:t>
            </a:r>
            <a:r>
              <a:rPr lang="en-US" altLang="zh-CN" dirty="0">
                <a:latin typeface="+mn-lt"/>
                <a:ea typeface="黑体" pitchFamily="49" charset="-122"/>
              </a:rPr>
              <a:t>Method</a:t>
            </a:r>
            <a:endParaRPr lang="zh-CN" altLang="en-US" dirty="0">
              <a:latin typeface="+mn-lt"/>
              <a:ea typeface="黑体" pitchFamily="49" charset="-122"/>
            </a:endParaRPr>
          </a:p>
        </p:txBody>
      </p:sp>
      <p:sp>
        <p:nvSpPr>
          <p:cNvPr id="3" name="内容占位符 2"/>
          <p:cNvSpPr>
            <a:spLocks noGrp="1"/>
          </p:cNvSpPr>
          <p:nvPr>
            <p:ph idx="1"/>
          </p:nvPr>
        </p:nvSpPr>
        <p:spPr/>
        <p:txBody>
          <a:bodyPr/>
          <a:lstStyle/>
          <a:p>
            <a:r>
              <a:rPr lang="en-US" altLang="zh-CN" sz="2400" dirty="0">
                <a:latin typeface="黑体" pitchFamily="49" charset="-122"/>
                <a:ea typeface="黑体" pitchFamily="49" charset="-122"/>
              </a:rPr>
              <a:t>2.1Data</a:t>
            </a:r>
            <a:r>
              <a:rPr lang="zh-CN" altLang="en-US" sz="2400" dirty="0">
                <a:latin typeface="黑体" pitchFamily="49" charset="-122"/>
                <a:ea typeface="黑体" pitchFamily="49" charset="-122"/>
              </a:rPr>
              <a:t> </a:t>
            </a:r>
            <a:r>
              <a:rPr lang="en-US" altLang="zh-CN" sz="2400" dirty="0">
                <a:latin typeface="黑体" pitchFamily="49" charset="-122"/>
                <a:ea typeface="黑体" pitchFamily="49" charset="-122"/>
              </a:rPr>
              <a:t>Resource--Macro</a:t>
            </a:r>
          </a:p>
          <a:p>
            <a:pPr>
              <a:buNone/>
            </a:pP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85" y="1977697"/>
            <a:ext cx="7401958" cy="439163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21" y="4407312"/>
            <a:ext cx="7373379" cy="1962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1"/>
            <a:ext cx="8229600" cy="3701007"/>
          </a:xfrm>
        </p:spPr>
        <p:txBody>
          <a:bodyPr>
            <a:normAutofit fontScale="92500" lnSpcReduction="10000"/>
          </a:bodyPr>
          <a:lstStyle/>
          <a:p>
            <a:r>
              <a:rPr lang="en-US" altLang="zh-CN" sz="2800" dirty="0">
                <a:latin typeface="黑体" pitchFamily="49" charset="-122"/>
                <a:ea typeface="黑体" pitchFamily="49" charset="-122"/>
              </a:rPr>
              <a:t>2.1</a:t>
            </a:r>
            <a:r>
              <a:rPr lang="zh-CN" altLang="en-US" sz="2800" dirty="0">
                <a:latin typeface="黑体" pitchFamily="49" charset="-122"/>
                <a:ea typeface="黑体" pitchFamily="49" charset="-122"/>
              </a:rPr>
              <a:t> </a:t>
            </a:r>
            <a:r>
              <a:rPr lang="en-US" altLang="zh-CN" sz="2800" dirty="0">
                <a:latin typeface="黑体" pitchFamily="49" charset="-122"/>
                <a:ea typeface="黑体" pitchFamily="49" charset="-122"/>
              </a:rPr>
              <a:t>Data</a:t>
            </a:r>
            <a:r>
              <a:rPr lang="zh-CN" altLang="en-US" sz="2800" dirty="0">
                <a:latin typeface="黑体" pitchFamily="49" charset="-122"/>
                <a:ea typeface="黑体" pitchFamily="49" charset="-122"/>
              </a:rPr>
              <a:t> </a:t>
            </a:r>
            <a:r>
              <a:rPr lang="en-US" altLang="zh-CN" sz="2800" dirty="0">
                <a:latin typeface="黑体" pitchFamily="49" charset="-122"/>
                <a:ea typeface="黑体" pitchFamily="49" charset="-122"/>
              </a:rPr>
              <a:t>Resource—Microscopic</a:t>
            </a:r>
          </a:p>
          <a:p>
            <a:r>
              <a:rPr lang="en-US" altLang="zh-CN" sz="2800" dirty="0">
                <a:latin typeface="黑体" pitchFamily="49" charset="-122"/>
                <a:ea typeface="黑体" pitchFamily="49" charset="-122"/>
              </a:rPr>
              <a:t>1）</a:t>
            </a:r>
            <a:r>
              <a:rPr lang="en-US" altLang="zh-CN" sz="2800" dirty="0">
                <a:ea typeface="黑体" pitchFamily="49" charset="-122"/>
              </a:rPr>
              <a:t>Sample Survey of the living conditions of the elderly in urban and rural China:</a:t>
            </a:r>
            <a:r>
              <a:rPr lang="zh-CN" altLang="en-US" sz="2800" dirty="0">
                <a:ea typeface="黑体" pitchFamily="49" charset="-122"/>
              </a:rPr>
              <a:t> </a:t>
            </a:r>
            <a:r>
              <a:rPr lang="en-US" altLang="zh-CN" sz="2800" dirty="0">
                <a:ea typeface="黑体" pitchFamily="49" charset="-122"/>
              </a:rPr>
              <a:t>year</a:t>
            </a:r>
            <a:r>
              <a:rPr lang="zh-CN" altLang="en-US" sz="2800" dirty="0">
                <a:ea typeface="黑体" pitchFamily="49" charset="-122"/>
              </a:rPr>
              <a:t> </a:t>
            </a:r>
            <a:r>
              <a:rPr lang="en-US" altLang="zh-CN" sz="2800" dirty="0">
                <a:ea typeface="黑体" pitchFamily="49" charset="-122"/>
              </a:rPr>
              <a:t>of</a:t>
            </a:r>
            <a:r>
              <a:rPr lang="zh-CN" altLang="en-US" sz="2800" dirty="0">
                <a:ea typeface="黑体" pitchFamily="49" charset="-122"/>
              </a:rPr>
              <a:t> </a:t>
            </a:r>
            <a:r>
              <a:rPr lang="en-US" altLang="zh-CN" sz="2800" dirty="0">
                <a:ea typeface="黑体" pitchFamily="49" charset="-122"/>
              </a:rPr>
              <a:t>2000,2006,2010</a:t>
            </a:r>
          </a:p>
          <a:p>
            <a:r>
              <a:rPr lang="en-US" altLang="zh-CN" sz="2800" dirty="0">
                <a:latin typeface="黑体" pitchFamily="49" charset="-122"/>
                <a:ea typeface="黑体" pitchFamily="49" charset="-122"/>
              </a:rPr>
              <a:t>2</a:t>
            </a:r>
            <a:r>
              <a:rPr lang="zh-CN" altLang="zh-CN" sz="2800" dirty="0">
                <a:latin typeface="黑体" pitchFamily="49" charset="-122"/>
                <a:ea typeface="黑体" pitchFamily="49" charset="-122"/>
              </a:rPr>
              <a:t>）</a:t>
            </a:r>
            <a:r>
              <a:rPr lang="en-US" altLang="zh-CN" sz="2800" dirty="0">
                <a:ea typeface="黑体" pitchFamily="49" charset="-122"/>
              </a:rPr>
              <a:t>Dynamic Monitoring Data of Floating Population</a:t>
            </a:r>
          </a:p>
          <a:p>
            <a:pPr marL="0" indent="0" algn="just">
              <a:buNone/>
            </a:pPr>
            <a:r>
              <a:rPr lang="zh-CN" altLang="zh-CN" sz="2800" dirty="0">
                <a:ea typeface="黑体" pitchFamily="49" charset="-122"/>
              </a:rPr>
              <a:t> </a:t>
            </a:r>
            <a:r>
              <a:rPr lang="en-US" altLang="en-US" sz="2800" dirty="0">
                <a:ea typeface="黑体" pitchFamily="49" charset="-122"/>
              </a:rPr>
              <a:t> </a:t>
            </a:r>
            <a:r>
              <a:rPr lang="en-US" altLang="zh-CN" sz="2800" dirty="0">
                <a:ea typeface="黑体" pitchFamily="49" charset="-122"/>
              </a:rPr>
              <a:t>This</a:t>
            </a:r>
            <a:r>
              <a:rPr lang="zh-CN" altLang="en-US" sz="2800" dirty="0">
                <a:ea typeface="黑体" pitchFamily="49" charset="-122"/>
              </a:rPr>
              <a:t> </a:t>
            </a:r>
            <a:r>
              <a:rPr lang="en-US" altLang="zh-CN" sz="2800" dirty="0">
                <a:ea typeface="黑体" pitchFamily="49" charset="-122"/>
              </a:rPr>
              <a:t>data</a:t>
            </a:r>
            <a:r>
              <a:rPr lang="zh-CN" altLang="en-US" sz="2800" dirty="0">
                <a:ea typeface="黑体" pitchFamily="49" charset="-122"/>
              </a:rPr>
              <a:t> </a:t>
            </a:r>
            <a:r>
              <a:rPr lang="en-US" altLang="zh-CN" sz="2800" dirty="0">
                <a:ea typeface="黑体" pitchFamily="49" charset="-122"/>
              </a:rPr>
              <a:t>is</a:t>
            </a:r>
            <a:r>
              <a:rPr lang="zh-CN" altLang="en-US" sz="2800" dirty="0">
                <a:ea typeface="黑体" pitchFamily="49" charset="-122"/>
              </a:rPr>
              <a:t> </a:t>
            </a:r>
            <a:r>
              <a:rPr lang="en-US" altLang="zh-CN" sz="2800" dirty="0">
                <a:ea typeface="黑体" pitchFamily="49" charset="-122"/>
              </a:rPr>
              <a:t>about</a:t>
            </a:r>
            <a:r>
              <a:rPr lang="zh-CN" altLang="en-US" sz="2800" dirty="0">
                <a:ea typeface="黑体" pitchFamily="49" charset="-122"/>
              </a:rPr>
              <a:t> </a:t>
            </a:r>
            <a:r>
              <a:rPr lang="en-US" altLang="zh-CN" sz="2800" dirty="0">
                <a:ea typeface="黑体" pitchFamily="49" charset="-122"/>
              </a:rPr>
              <a:t>living</a:t>
            </a:r>
            <a:r>
              <a:rPr lang="zh-CN" altLang="en-US" sz="2800" dirty="0">
                <a:ea typeface="黑体" pitchFamily="49" charset="-122"/>
              </a:rPr>
              <a:t> </a:t>
            </a:r>
            <a:r>
              <a:rPr lang="en-US" altLang="zh-CN" sz="2800" dirty="0">
                <a:ea typeface="黑体" pitchFamily="49" charset="-122"/>
              </a:rPr>
              <a:t>condition,</a:t>
            </a:r>
            <a:r>
              <a:rPr lang="zh-CN" altLang="en-US" sz="2800" dirty="0">
                <a:ea typeface="黑体" pitchFamily="49" charset="-122"/>
              </a:rPr>
              <a:t> </a:t>
            </a:r>
            <a:r>
              <a:rPr lang="en-US" altLang="zh-CN" sz="2800" dirty="0">
                <a:ea typeface="黑体" pitchFamily="49" charset="-122"/>
              </a:rPr>
              <a:t>migration</a:t>
            </a:r>
            <a:r>
              <a:rPr lang="zh-CN" altLang="en-US" sz="2800" dirty="0">
                <a:ea typeface="黑体" pitchFamily="49" charset="-122"/>
              </a:rPr>
              <a:t>      </a:t>
            </a:r>
            <a:r>
              <a:rPr lang="en-US" altLang="zh-CN" sz="2800" dirty="0">
                <a:ea typeface="黑体" pitchFamily="49" charset="-122"/>
              </a:rPr>
              <a:t>characteristic,</a:t>
            </a:r>
            <a:r>
              <a:rPr lang="zh-CN" altLang="en-US" sz="2800" dirty="0">
                <a:ea typeface="黑体" pitchFamily="49" charset="-122"/>
              </a:rPr>
              <a:t> </a:t>
            </a:r>
            <a:r>
              <a:rPr lang="en-US" altLang="zh-CN" sz="2800" dirty="0">
                <a:ea typeface="黑体" pitchFamily="49" charset="-122"/>
              </a:rPr>
              <a:t>employment</a:t>
            </a:r>
            <a:r>
              <a:rPr lang="zh-CN" altLang="en-US" sz="2800" dirty="0">
                <a:ea typeface="黑体" pitchFamily="49" charset="-122"/>
              </a:rPr>
              <a:t> </a:t>
            </a:r>
            <a:r>
              <a:rPr lang="en-US" altLang="zh-CN" sz="2800" dirty="0">
                <a:ea typeface="黑体" pitchFamily="49" charset="-122"/>
              </a:rPr>
              <a:t>and</a:t>
            </a:r>
            <a:r>
              <a:rPr lang="zh-CN" altLang="en-US" sz="2800" dirty="0">
                <a:ea typeface="黑体" pitchFamily="49" charset="-122"/>
              </a:rPr>
              <a:t> </a:t>
            </a:r>
            <a:r>
              <a:rPr lang="en-US" altLang="zh-CN" sz="2800" dirty="0">
                <a:ea typeface="黑体" pitchFamily="49" charset="-122"/>
              </a:rPr>
              <a:t>income,</a:t>
            </a:r>
            <a:r>
              <a:rPr lang="zh-CN" altLang="en-US" sz="2800" dirty="0">
                <a:ea typeface="黑体" pitchFamily="49" charset="-122"/>
              </a:rPr>
              <a:t> </a:t>
            </a:r>
            <a:r>
              <a:rPr lang="en-US" altLang="zh-CN" sz="2800" dirty="0">
                <a:ea typeface="黑体" pitchFamily="49" charset="-122"/>
              </a:rPr>
              <a:t>social</a:t>
            </a:r>
            <a:r>
              <a:rPr lang="zh-CN" altLang="en-US" sz="2800" dirty="0">
                <a:ea typeface="黑体" pitchFamily="49" charset="-122"/>
              </a:rPr>
              <a:t> </a:t>
            </a:r>
            <a:r>
              <a:rPr lang="en-US" altLang="zh-CN" sz="2800" dirty="0">
                <a:ea typeface="黑体" pitchFamily="49" charset="-122"/>
              </a:rPr>
              <a:t>integration</a:t>
            </a:r>
            <a:r>
              <a:rPr lang="zh-CN" altLang="en-US" sz="2800" dirty="0">
                <a:ea typeface="黑体" pitchFamily="49" charset="-122"/>
              </a:rPr>
              <a:t>,</a:t>
            </a:r>
            <a:r>
              <a:rPr lang="en-US" altLang="zh-CN" sz="2800" dirty="0">
                <a:ea typeface="黑体" pitchFamily="49" charset="-122"/>
              </a:rPr>
              <a:t>mental</a:t>
            </a:r>
            <a:r>
              <a:rPr lang="zh-CN" altLang="en-US" sz="2800" dirty="0">
                <a:ea typeface="黑体" pitchFamily="49" charset="-122"/>
              </a:rPr>
              <a:t> </a:t>
            </a:r>
            <a:r>
              <a:rPr lang="en-US" altLang="zh-CN" sz="2800" dirty="0">
                <a:ea typeface="黑体" pitchFamily="49" charset="-122"/>
              </a:rPr>
              <a:t>health,</a:t>
            </a:r>
            <a:r>
              <a:rPr lang="zh-CN" altLang="en-US" sz="2800" dirty="0">
                <a:ea typeface="黑体" pitchFamily="49" charset="-122"/>
              </a:rPr>
              <a:t> </a:t>
            </a:r>
            <a:r>
              <a:rPr lang="en-US" altLang="zh-CN" sz="2800" dirty="0">
                <a:ea typeface="黑体" pitchFamily="49" charset="-122"/>
              </a:rPr>
              <a:t>basic</a:t>
            </a:r>
            <a:r>
              <a:rPr lang="zh-CN" altLang="en-US" sz="2800" dirty="0">
                <a:ea typeface="黑体" pitchFamily="49" charset="-122"/>
              </a:rPr>
              <a:t> </a:t>
            </a:r>
            <a:r>
              <a:rPr lang="en-US" altLang="zh-CN" sz="2800" dirty="0">
                <a:ea typeface="黑体" pitchFamily="49" charset="-122"/>
              </a:rPr>
              <a:t>public</a:t>
            </a:r>
            <a:r>
              <a:rPr lang="zh-CN" altLang="en-US" sz="2800" dirty="0">
                <a:ea typeface="黑体" pitchFamily="49" charset="-122"/>
              </a:rPr>
              <a:t> </a:t>
            </a:r>
            <a:r>
              <a:rPr lang="en-US" altLang="zh-CN" sz="2800" dirty="0">
                <a:ea typeface="黑体" pitchFamily="49" charset="-122"/>
              </a:rPr>
              <a:t>service</a:t>
            </a:r>
            <a:r>
              <a:rPr lang="zh-CN" altLang="en-US" sz="2800" dirty="0">
                <a:ea typeface="黑体" pitchFamily="49" charset="-122"/>
              </a:rPr>
              <a:t>,</a:t>
            </a:r>
            <a:r>
              <a:rPr lang="en-US" altLang="zh-CN" sz="2800" dirty="0">
                <a:ea typeface="黑体" pitchFamily="49" charset="-122"/>
              </a:rPr>
              <a:t>basic</a:t>
            </a:r>
            <a:r>
              <a:rPr lang="zh-CN" altLang="en-US" sz="2800" dirty="0">
                <a:ea typeface="黑体" pitchFamily="49" charset="-122"/>
              </a:rPr>
              <a:t> </a:t>
            </a:r>
            <a:r>
              <a:rPr lang="en-US" altLang="zh-CN" sz="2800" dirty="0">
                <a:ea typeface="黑体" pitchFamily="49" charset="-122"/>
              </a:rPr>
              <a:t>medical</a:t>
            </a:r>
            <a:r>
              <a:rPr lang="zh-CN" altLang="en-US" sz="2800" dirty="0">
                <a:ea typeface="黑体" pitchFamily="49" charset="-122"/>
              </a:rPr>
              <a:t> </a:t>
            </a:r>
            <a:r>
              <a:rPr lang="en-US" altLang="zh-CN" sz="2800" dirty="0">
                <a:ea typeface="黑体" pitchFamily="49" charset="-122"/>
              </a:rPr>
              <a:t>service</a:t>
            </a:r>
            <a:r>
              <a:rPr lang="zh-CN" altLang="en-US" sz="2800" dirty="0">
                <a:ea typeface="黑体" pitchFamily="49" charset="-122"/>
              </a:rPr>
              <a:t> </a:t>
            </a:r>
            <a:r>
              <a:rPr lang="en-US" altLang="zh-CN" sz="2800" dirty="0">
                <a:ea typeface="黑体" pitchFamily="49" charset="-122"/>
              </a:rPr>
              <a:t>and</a:t>
            </a:r>
            <a:r>
              <a:rPr lang="zh-CN" altLang="en-US" sz="2800" dirty="0">
                <a:ea typeface="黑体" pitchFamily="49" charset="-122"/>
              </a:rPr>
              <a:t> </a:t>
            </a:r>
            <a:r>
              <a:rPr lang="en-US" altLang="zh-CN" sz="2800" dirty="0">
                <a:ea typeface="黑体" pitchFamily="49" charset="-122"/>
              </a:rPr>
              <a:t>basic</a:t>
            </a:r>
            <a:r>
              <a:rPr lang="zh-CN" altLang="en-US" sz="2800" dirty="0">
                <a:ea typeface="黑体" pitchFamily="49" charset="-122"/>
              </a:rPr>
              <a:t> </a:t>
            </a:r>
            <a:r>
              <a:rPr lang="en-US" altLang="zh-CN" sz="2800" dirty="0">
                <a:ea typeface="黑体" pitchFamily="49" charset="-122"/>
              </a:rPr>
              <a:t>social</a:t>
            </a:r>
            <a:r>
              <a:rPr lang="zh-CN" altLang="en-US" sz="2800" dirty="0">
                <a:ea typeface="黑体" pitchFamily="49" charset="-122"/>
              </a:rPr>
              <a:t> </a:t>
            </a:r>
            <a:r>
              <a:rPr lang="en-US" altLang="zh-CN" sz="2800" dirty="0">
                <a:ea typeface="黑体" pitchFamily="49" charset="-122"/>
              </a:rPr>
              <a:t>insurance</a:t>
            </a:r>
            <a:r>
              <a:rPr lang="zh-CN" altLang="en-US" sz="2800" dirty="0">
                <a:ea typeface="黑体" pitchFamily="49" charset="-122"/>
              </a:rPr>
              <a:t> </a:t>
            </a:r>
            <a:r>
              <a:rPr lang="en-US" altLang="zh-CN" sz="2800" dirty="0">
                <a:ea typeface="黑体" pitchFamily="49" charset="-122"/>
              </a:rPr>
              <a:t>etc.</a:t>
            </a:r>
          </a:p>
          <a:p>
            <a:pPr marL="0" indent="0" algn="just">
              <a:buNone/>
            </a:pPr>
            <a:r>
              <a:rPr lang="zh-CN" altLang="zh-CN" sz="2800" dirty="0">
                <a:ea typeface="黑体" pitchFamily="49" charset="-122"/>
              </a:rPr>
              <a:t> </a:t>
            </a:r>
            <a:r>
              <a:rPr lang="zh-CN" altLang="en-US" sz="2800" dirty="0">
                <a:ea typeface="黑体" pitchFamily="49" charset="-122"/>
              </a:rPr>
              <a:t>  </a:t>
            </a:r>
            <a:endParaRPr lang="en-US" altLang="zh-CN" sz="2800" dirty="0"/>
          </a:p>
          <a:p>
            <a:endParaRPr lang="en-US" altLang="zh-CN" sz="2800" dirty="0">
              <a:ea typeface="黑体" pitchFamily="49" charset="-122"/>
            </a:endParaRPr>
          </a:p>
          <a:p>
            <a:endParaRPr lang="zh-CN" altLang="en-US" dirty="0"/>
          </a:p>
        </p:txBody>
      </p:sp>
      <p:sp>
        <p:nvSpPr>
          <p:cNvPr id="5" name="标题 1"/>
          <p:cNvSpPr>
            <a:spLocks noGrp="1"/>
          </p:cNvSpPr>
          <p:nvPr>
            <p:ph type="title"/>
          </p:nvPr>
        </p:nvSpPr>
        <p:spPr/>
        <p:txBody>
          <a:bodyPr>
            <a:normAutofit/>
          </a:bodyPr>
          <a:lstStyle/>
          <a:p>
            <a:r>
              <a:rPr lang="zh-CN" altLang="en-US" dirty="0">
                <a:latin typeface="+mn-lt"/>
                <a:ea typeface="黑体" pitchFamily="49" charset="-122"/>
              </a:rPr>
              <a:t>     </a:t>
            </a:r>
            <a:r>
              <a:rPr lang="en-US" altLang="zh-CN" dirty="0">
                <a:latin typeface="+mn-lt"/>
                <a:ea typeface="黑体" pitchFamily="49" charset="-122"/>
              </a:rPr>
              <a:t>2.</a:t>
            </a:r>
            <a:r>
              <a:rPr lang="zh-CN" altLang="en-US" dirty="0">
                <a:latin typeface="+mn-lt"/>
                <a:ea typeface="黑体" pitchFamily="49" charset="-122"/>
              </a:rPr>
              <a:t> </a:t>
            </a:r>
            <a:r>
              <a:rPr lang="en-US" altLang="zh-CN" dirty="0">
                <a:latin typeface="+mn-lt"/>
                <a:ea typeface="黑体" pitchFamily="49" charset="-122"/>
              </a:rPr>
              <a:t>Data</a:t>
            </a:r>
            <a:r>
              <a:rPr lang="zh-CN" altLang="en-US" dirty="0">
                <a:latin typeface="+mn-lt"/>
                <a:ea typeface="黑体" pitchFamily="49" charset="-122"/>
              </a:rPr>
              <a:t> </a:t>
            </a:r>
            <a:r>
              <a:rPr lang="en-US" altLang="zh-CN" dirty="0">
                <a:latin typeface="+mn-lt"/>
                <a:ea typeface="黑体" pitchFamily="49" charset="-122"/>
              </a:rPr>
              <a:t>and</a:t>
            </a:r>
            <a:r>
              <a:rPr lang="zh-CN" altLang="en-US" dirty="0">
                <a:latin typeface="+mn-lt"/>
                <a:ea typeface="黑体" pitchFamily="49" charset="-122"/>
              </a:rPr>
              <a:t> </a:t>
            </a:r>
            <a:r>
              <a:rPr lang="en-US" altLang="zh-CN" dirty="0">
                <a:latin typeface="+mn-lt"/>
                <a:ea typeface="黑体" pitchFamily="49" charset="-122"/>
              </a:rPr>
              <a:t>Method</a:t>
            </a:r>
            <a:endParaRPr lang="zh-CN" altLang="en-US" dirty="0">
              <a:latin typeface="+mn-lt"/>
              <a:ea typeface="黑体" pitchFamily="49"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TotalTime>
  <Words>2897</Words>
  <Application>Microsoft Macintosh PowerPoint</Application>
  <PresentationFormat>Affichage à l'écran (4:3)</PresentationFormat>
  <Paragraphs>274</Paragraphs>
  <Slides>44</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44</vt:i4>
      </vt:variant>
    </vt:vector>
  </HeadingPairs>
  <TitlesOfParts>
    <vt:vector size="51" baseType="lpstr">
      <vt:lpstr>黑体</vt:lpstr>
      <vt:lpstr>宋体</vt:lpstr>
      <vt:lpstr>方正正中黑简体</vt:lpstr>
      <vt:lpstr>Arial</vt:lpstr>
      <vt:lpstr>Arial Rounded MT Bold</vt:lpstr>
      <vt:lpstr>Calibri</vt:lpstr>
      <vt:lpstr>Office 主题</vt:lpstr>
      <vt:lpstr>From Aging before Getting Rich to Gradually Rich and Speedy Aging:  The Multi-State Forecasting on Super-Aging in China(2018-2100)</vt:lpstr>
      <vt:lpstr>      Background and Significance</vt:lpstr>
      <vt:lpstr>Background and Significance</vt:lpstr>
      <vt:lpstr>Background and Significance</vt:lpstr>
      <vt:lpstr>Background and Significance</vt:lpstr>
      <vt:lpstr>       Research Objectives：Population Prediction on Multi-health Status </vt:lpstr>
      <vt:lpstr>   Study Structure</vt:lpstr>
      <vt:lpstr>     2. Data and Method</vt:lpstr>
      <vt:lpstr>     2. Data and Method</vt:lpstr>
      <vt:lpstr>     2. Data and Method</vt:lpstr>
      <vt:lpstr>     2. Data and Method</vt:lpstr>
      <vt:lpstr>     2. Data and Method</vt:lpstr>
      <vt:lpstr>    2. Data and Method</vt:lpstr>
      <vt:lpstr>     3.Model Construction</vt:lpstr>
      <vt:lpstr>      3.Model Construction</vt:lpstr>
      <vt:lpstr>     3.Model Construction</vt:lpstr>
      <vt:lpstr>      3.Model Construction</vt:lpstr>
      <vt:lpstr>      3.Model Construction</vt:lpstr>
      <vt:lpstr>     3.Model Construction</vt:lpstr>
      <vt:lpstr>      3.Model Construction</vt:lpstr>
      <vt:lpstr>     3.Model Construction</vt:lpstr>
      <vt:lpstr>      3.Model Construction</vt:lpstr>
      <vt:lpstr>   4. Multi-state population  projections</vt:lpstr>
      <vt:lpstr>   4. Multi-state population  projections</vt:lpstr>
      <vt:lpstr>    4. Multi-state population  projections</vt:lpstr>
      <vt:lpstr>    4. Multi-state population  projections</vt:lpstr>
      <vt:lpstr>   4. Multi-state population  projections</vt:lpstr>
      <vt:lpstr>   4. Multi-state population  projections</vt:lpstr>
      <vt:lpstr>   4. Multi-state population  projections</vt:lpstr>
      <vt:lpstr>   4. Multi-state population  projections</vt:lpstr>
      <vt:lpstr>   4. Multi-state population  projections</vt:lpstr>
      <vt:lpstr>   4. Multi-state population  projections</vt:lpstr>
      <vt:lpstr>   4. Multi-state population  projections</vt:lpstr>
      <vt:lpstr>   4. Multi-state population  projections</vt:lpstr>
      <vt:lpstr>    4. Multi-state population  projections</vt:lpstr>
      <vt:lpstr> 4. Multi-state population  projections</vt:lpstr>
      <vt:lpstr>5.Conclusion</vt:lpstr>
      <vt:lpstr>5.Conclusion</vt:lpstr>
      <vt:lpstr>5.Conclusion</vt:lpstr>
      <vt:lpstr>5.Conclusion</vt:lpstr>
      <vt:lpstr>5.Conclusion</vt:lpstr>
      <vt:lpstr>5.Conclusion</vt:lpstr>
      <vt:lpstr> Case Study:Long Term Care Practice in China ---International Comparison and Case Study of Qing Dao City</vt:lpstr>
      <vt:lpstr>Présentation PowerPoint</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中国人口多状态发展趋势预测2011——2100</dc:title>
  <dc:creator>卷子</dc:creator>
  <cp:lastModifiedBy>Natacha Aveline</cp:lastModifiedBy>
  <cp:revision>118</cp:revision>
  <dcterms:created xsi:type="dcterms:W3CDTF">2016-09-23T07:15:27Z</dcterms:created>
  <dcterms:modified xsi:type="dcterms:W3CDTF">2018-09-21T07:35:34Z</dcterms:modified>
</cp:coreProperties>
</file>